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0"/>
  </p:notesMasterIdLst>
  <p:sldIdLst>
    <p:sldId id="257" r:id="rId2"/>
    <p:sldId id="258" r:id="rId3"/>
    <p:sldId id="259" r:id="rId4"/>
    <p:sldId id="289" r:id="rId5"/>
    <p:sldId id="260" r:id="rId6"/>
    <p:sldId id="264" r:id="rId7"/>
    <p:sldId id="265" r:id="rId8"/>
    <p:sldId id="266" r:id="rId9"/>
    <p:sldId id="268" r:id="rId10"/>
    <p:sldId id="261" r:id="rId11"/>
    <p:sldId id="269" r:id="rId12"/>
    <p:sldId id="270" r:id="rId13"/>
    <p:sldId id="271" r:id="rId14"/>
    <p:sldId id="272" r:id="rId15"/>
    <p:sldId id="273" r:id="rId16"/>
    <p:sldId id="288" r:id="rId17"/>
    <p:sldId id="262" r:id="rId18"/>
    <p:sldId id="279" r:id="rId19"/>
    <p:sldId id="280" r:id="rId20"/>
    <p:sldId id="281" r:id="rId21"/>
    <p:sldId id="263" r:id="rId22"/>
    <p:sldId id="275" r:id="rId23"/>
    <p:sldId id="276" r:id="rId24"/>
    <p:sldId id="290" r:id="rId25"/>
    <p:sldId id="291" r:id="rId26"/>
    <p:sldId id="277" r:id="rId27"/>
    <p:sldId id="278" r:id="rId28"/>
    <p:sldId id="29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2"/>
    <p:restoredTop sz="82293"/>
  </p:normalViewPr>
  <p:slideViewPr>
    <p:cSldViewPr snapToGrid="0" snapToObjects="1">
      <p:cViewPr varScale="1">
        <p:scale>
          <a:sx n="90" d="100"/>
          <a:sy n="90" d="100"/>
        </p:scale>
        <p:origin x="1664"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65C1D4-461B-A54A-9757-DD4EE920A810}" type="doc">
      <dgm:prSet loTypeId="urn:microsoft.com/office/officeart/2005/8/layout/lProcess1" loCatId="" qsTypeId="urn:microsoft.com/office/officeart/2005/8/quickstyle/simple4" qsCatId="simple" csTypeId="urn:microsoft.com/office/officeart/2005/8/colors/accent1_2" csCatId="accent1" phldr="1"/>
      <dgm:spPr/>
      <dgm:t>
        <a:bodyPr/>
        <a:lstStyle/>
        <a:p>
          <a:endParaRPr lang="zh-CN" altLang="en-US"/>
        </a:p>
      </dgm:t>
    </dgm:pt>
    <dgm:pt modelId="{894BE559-6EEE-1348-8B34-2F3AFF53E48A}">
      <dgm:prSet phldrT="[文本]"/>
      <dgm:spPr/>
      <dgm:t>
        <a:bodyPr/>
        <a:lstStyle/>
        <a:p>
          <a:r>
            <a:rPr lang="en-US" dirty="0" smtClean="0"/>
            <a:t>Missing Data </a:t>
          </a:r>
        </a:p>
        <a:p>
          <a:r>
            <a:rPr lang="en-US" dirty="0" smtClean="0"/>
            <a:t>(no information on users)</a:t>
          </a:r>
          <a:endParaRPr lang="zh-CN" altLang="en-US" dirty="0"/>
        </a:p>
      </dgm:t>
    </dgm:pt>
    <dgm:pt modelId="{FCBF0FBB-3EFA-8C4C-8D16-71D5676BE6F5}" type="parTrans" cxnId="{FF2ED4CB-6C19-EB47-B84B-7ABB7572BC19}">
      <dgm:prSet/>
      <dgm:spPr/>
      <dgm:t>
        <a:bodyPr/>
        <a:lstStyle/>
        <a:p>
          <a:endParaRPr lang="zh-CN" altLang="en-US"/>
        </a:p>
      </dgm:t>
    </dgm:pt>
    <dgm:pt modelId="{3C0DC1EB-61C4-7C45-A035-2EB0AB04460B}" type="sibTrans" cxnId="{FF2ED4CB-6C19-EB47-B84B-7ABB7572BC19}">
      <dgm:prSet/>
      <dgm:spPr/>
      <dgm:t>
        <a:bodyPr/>
        <a:lstStyle/>
        <a:p>
          <a:endParaRPr lang="zh-CN" altLang="en-US"/>
        </a:p>
      </dgm:t>
    </dgm:pt>
    <dgm:pt modelId="{A9CB9C9D-FA69-3741-A590-EAC31D315870}">
      <dgm:prSet phldrT="[文本]"/>
      <dgm:spPr/>
      <dgm:t>
        <a:bodyPr/>
        <a:lstStyle/>
        <a:p>
          <a:r>
            <a:rPr lang="en-US" dirty="0" smtClean="0"/>
            <a:t>How to join table</a:t>
          </a:r>
          <a:endParaRPr lang="zh-CN" altLang="en-US" dirty="0"/>
        </a:p>
      </dgm:t>
    </dgm:pt>
    <dgm:pt modelId="{D1BD87C2-01C6-FA44-8EFE-F1F1C96E1B1E}" type="parTrans" cxnId="{EA0ED7D8-278F-9B4B-B58A-4BB88D109936}">
      <dgm:prSet/>
      <dgm:spPr/>
      <dgm:t>
        <a:bodyPr/>
        <a:lstStyle/>
        <a:p>
          <a:endParaRPr lang="zh-CN" altLang="en-US"/>
        </a:p>
      </dgm:t>
    </dgm:pt>
    <dgm:pt modelId="{D380454A-9497-2546-A628-E752355A8A6D}" type="sibTrans" cxnId="{EA0ED7D8-278F-9B4B-B58A-4BB88D109936}">
      <dgm:prSet/>
      <dgm:spPr/>
      <dgm:t>
        <a:bodyPr/>
        <a:lstStyle/>
        <a:p>
          <a:endParaRPr lang="zh-CN" altLang="en-US"/>
        </a:p>
      </dgm:t>
    </dgm:pt>
    <dgm:pt modelId="{828E8279-510A-014D-A01A-50A287736C92}">
      <dgm:prSet phldrT="[文本]"/>
      <dgm:spPr/>
      <dgm:t>
        <a:bodyPr/>
        <a:lstStyle/>
        <a:p>
          <a:r>
            <a:rPr lang="en-US" dirty="0" smtClean="0"/>
            <a:t>How to find performance metrics</a:t>
          </a:r>
          <a:endParaRPr lang="zh-CN" altLang="en-US" dirty="0"/>
        </a:p>
      </dgm:t>
    </dgm:pt>
    <dgm:pt modelId="{DA196547-2203-304F-8076-CA06A2B36E31}" type="parTrans" cxnId="{8B1DCF16-52D8-2848-AA89-07B60A451EB2}">
      <dgm:prSet/>
      <dgm:spPr/>
      <dgm:t>
        <a:bodyPr/>
        <a:lstStyle/>
        <a:p>
          <a:endParaRPr lang="zh-CN" altLang="en-US"/>
        </a:p>
      </dgm:t>
    </dgm:pt>
    <dgm:pt modelId="{E360C457-7CA0-8048-960B-074F1F45E0B2}" type="sibTrans" cxnId="{8B1DCF16-52D8-2848-AA89-07B60A451EB2}">
      <dgm:prSet/>
      <dgm:spPr/>
      <dgm:t>
        <a:bodyPr/>
        <a:lstStyle/>
        <a:p>
          <a:endParaRPr lang="zh-CN" altLang="en-US"/>
        </a:p>
      </dgm:t>
    </dgm:pt>
    <dgm:pt modelId="{0807916B-BC4E-D746-AE02-2650A532BB40}">
      <dgm:prSet phldrT="[文本]"/>
      <dgm:spPr/>
      <dgm:t>
        <a:bodyPr/>
        <a:lstStyle/>
        <a:p>
          <a:r>
            <a:rPr lang="en-US" dirty="0" smtClean="0"/>
            <a:t>How to create dashboard</a:t>
          </a:r>
          <a:endParaRPr lang="zh-CN" altLang="en-US" dirty="0"/>
        </a:p>
      </dgm:t>
    </dgm:pt>
    <dgm:pt modelId="{D204DB8B-820D-DD47-93B6-F98F33C7894B}" type="parTrans" cxnId="{9352BEDD-BD29-2040-A19E-6CC7EAC00DA6}">
      <dgm:prSet/>
      <dgm:spPr/>
      <dgm:t>
        <a:bodyPr/>
        <a:lstStyle/>
        <a:p>
          <a:endParaRPr lang="zh-CN" altLang="en-US"/>
        </a:p>
      </dgm:t>
    </dgm:pt>
    <dgm:pt modelId="{776688DD-F846-AE45-9961-1794DA414CF3}" type="sibTrans" cxnId="{9352BEDD-BD29-2040-A19E-6CC7EAC00DA6}">
      <dgm:prSet/>
      <dgm:spPr/>
      <dgm:t>
        <a:bodyPr/>
        <a:lstStyle/>
        <a:p>
          <a:endParaRPr lang="zh-CN" altLang="en-US"/>
        </a:p>
      </dgm:t>
    </dgm:pt>
    <dgm:pt modelId="{FED16012-1CD6-264A-A5FE-7515FFF4B6D0}">
      <dgm:prSet phldrT="[文本]"/>
      <dgm:spPr/>
      <dgm:t>
        <a:bodyPr/>
        <a:lstStyle/>
        <a:p>
          <a:r>
            <a:rPr lang="en-US" dirty="0" smtClean="0"/>
            <a:t>How to interpret results</a:t>
          </a:r>
          <a:endParaRPr lang="zh-CN" altLang="en-US" dirty="0"/>
        </a:p>
      </dgm:t>
    </dgm:pt>
    <dgm:pt modelId="{4FEAADD6-03F5-EC47-91C5-90E37103BD9E}" type="parTrans" cxnId="{77C6DD74-3B1A-7540-8ECC-07A05A226676}">
      <dgm:prSet/>
      <dgm:spPr/>
      <dgm:t>
        <a:bodyPr/>
        <a:lstStyle/>
        <a:p>
          <a:endParaRPr lang="zh-CN" altLang="en-US"/>
        </a:p>
      </dgm:t>
    </dgm:pt>
    <dgm:pt modelId="{5E089A70-AF1B-B348-8316-D40760BB3F63}" type="sibTrans" cxnId="{77C6DD74-3B1A-7540-8ECC-07A05A226676}">
      <dgm:prSet/>
      <dgm:spPr/>
      <dgm:t>
        <a:bodyPr/>
        <a:lstStyle/>
        <a:p>
          <a:endParaRPr lang="zh-CN" altLang="en-US"/>
        </a:p>
      </dgm:t>
    </dgm:pt>
    <dgm:pt modelId="{585727F2-69A5-CE40-A958-43448F9EF6DE}">
      <dgm:prSet phldrT="[文本]"/>
      <dgm:spPr/>
      <dgm:t>
        <a:bodyPr/>
        <a:lstStyle/>
        <a:p>
          <a:r>
            <a:rPr lang="en-US" dirty="0" smtClean="0"/>
            <a:t>How to provide strategies &amp; suggestions</a:t>
          </a:r>
          <a:endParaRPr lang="zh-CN" altLang="en-US" dirty="0"/>
        </a:p>
      </dgm:t>
    </dgm:pt>
    <dgm:pt modelId="{AB1E670D-6131-7D43-981A-D20ADA6D5569}" type="parTrans" cxnId="{3C432B1D-547B-6B41-AE17-98FC8880658F}">
      <dgm:prSet/>
      <dgm:spPr/>
      <dgm:t>
        <a:bodyPr/>
        <a:lstStyle/>
        <a:p>
          <a:endParaRPr lang="zh-CN" altLang="en-US"/>
        </a:p>
      </dgm:t>
    </dgm:pt>
    <dgm:pt modelId="{F3152D4A-C084-FC4E-A18D-FD20433D817C}" type="sibTrans" cxnId="{3C432B1D-547B-6B41-AE17-98FC8880658F}">
      <dgm:prSet/>
      <dgm:spPr/>
      <dgm:t>
        <a:bodyPr/>
        <a:lstStyle/>
        <a:p>
          <a:endParaRPr lang="zh-CN" altLang="en-US"/>
        </a:p>
      </dgm:t>
    </dgm:pt>
    <dgm:pt modelId="{FD2B4DC6-348C-AB4A-8233-6930B860AE43}" type="pres">
      <dgm:prSet presAssocID="{3B65C1D4-461B-A54A-9757-DD4EE920A810}" presName="Name0" presStyleCnt="0">
        <dgm:presLayoutVars>
          <dgm:dir/>
          <dgm:animLvl val="lvl"/>
          <dgm:resizeHandles val="exact"/>
        </dgm:presLayoutVars>
      </dgm:prSet>
      <dgm:spPr/>
      <dgm:t>
        <a:bodyPr/>
        <a:lstStyle/>
        <a:p>
          <a:endParaRPr lang="en-PH"/>
        </a:p>
      </dgm:t>
    </dgm:pt>
    <dgm:pt modelId="{4D539744-E672-984D-8C49-054E287654BA}" type="pres">
      <dgm:prSet presAssocID="{894BE559-6EEE-1348-8B34-2F3AFF53E48A}" presName="vertFlow" presStyleCnt="0"/>
      <dgm:spPr/>
    </dgm:pt>
    <dgm:pt modelId="{A15207E3-0DBB-CF48-BC9B-397CA4C4FC7E}" type="pres">
      <dgm:prSet presAssocID="{894BE559-6EEE-1348-8B34-2F3AFF53E48A}" presName="header" presStyleLbl="node1" presStyleIdx="0" presStyleCnt="2"/>
      <dgm:spPr/>
      <dgm:t>
        <a:bodyPr/>
        <a:lstStyle/>
        <a:p>
          <a:endParaRPr lang="zh-CN" altLang="en-US"/>
        </a:p>
      </dgm:t>
    </dgm:pt>
    <dgm:pt modelId="{44EC9725-4986-1C4B-9EB3-C70F7B473AC7}" type="pres">
      <dgm:prSet presAssocID="{D1BD87C2-01C6-FA44-8EFE-F1F1C96E1B1E}" presName="parTrans" presStyleLbl="sibTrans2D1" presStyleIdx="0" presStyleCnt="4"/>
      <dgm:spPr/>
      <dgm:t>
        <a:bodyPr/>
        <a:lstStyle/>
        <a:p>
          <a:endParaRPr lang="en-PH"/>
        </a:p>
      </dgm:t>
    </dgm:pt>
    <dgm:pt modelId="{4600C22B-17EF-5B41-9E8B-4D19B830BECF}" type="pres">
      <dgm:prSet presAssocID="{A9CB9C9D-FA69-3741-A590-EAC31D315870}" presName="child" presStyleLbl="alignAccFollowNode1" presStyleIdx="0" presStyleCnt="4">
        <dgm:presLayoutVars>
          <dgm:chMax val="0"/>
          <dgm:bulletEnabled val="1"/>
        </dgm:presLayoutVars>
      </dgm:prSet>
      <dgm:spPr/>
      <dgm:t>
        <a:bodyPr/>
        <a:lstStyle/>
        <a:p>
          <a:endParaRPr lang="zh-CN" altLang="en-US"/>
        </a:p>
      </dgm:t>
    </dgm:pt>
    <dgm:pt modelId="{D7D269FC-4F5F-DF43-9B29-AAD015251F28}" type="pres">
      <dgm:prSet presAssocID="{D380454A-9497-2546-A628-E752355A8A6D}" presName="sibTrans" presStyleLbl="sibTrans2D1" presStyleIdx="1" presStyleCnt="4"/>
      <dgm:spPr/>
      <dgm:t>
        <a:bodyPr/>
        <a:lstStyle/>
        <a:p>
          <a:endParaRPr lang="en-PH"/>
        </a:p>
      </dgm:t>
    </dgm:pt>
    <dgm:pt modelId="{D1CF3001-5C85-9E40-A1B9-DA78994D4E8B}" type="pres">
      <dgm:prSet presAssocID="{828E8279-510A-014D-A01A-50A287736C92}" presName="child" presStyleLbl="alignAccFollowNode1" presStyleIdx="1" presStyleCnt="4">
        <dgm:presLayoutVars>
          <dgm:chMax val="0"/>
          <dgm:bulletEnabled val="1"/>
        </dgm:presLayoutVars>
      </dgm:prSet>
      <dgm:spPr/>
      <dgm:t>
        <a:bodyPr/>
        <a:lstStyle/>
        <a:p>
          <a:endParaRPr lang="zh-CN" altLang="en-US"/>
        </a:p>
      </dgm:t>
    </dgm:pt>
    <dgm:pt modelId="{A1BD04E4-44CA-134F-97F5-AE0525F21847}" type="pres">
      <dgm:prSet presAssocID="{894BE559-6EEE-1348-8B34-2F3AFF53E48A}" presName="hSp" presStyleCnt="0"/>
      <dgm:spPr/>
    </dgm:pt>
    <dgm:pt modelId="{26248409-4A12-104C-A72C-EE8D0802A8C7}" type="pres">
      <dgm:prSet presAssocID="{0807916B-BC4E-D746-AE02-2650A532BB40}" presName="vertFlow" presStyleCnt="0"/>
      <dgm:spPr/>
    </dgm:pt>
    <dgm:pt modelId="{B5416213-D7DD-674C-B809-0FFE60673C3C}" type="pres">
      <dgm:prSet presAssocID="{0807916B-BC4E-D746-AE02-2650A532BB40}" presName="header" presStyleLbl="node1" presStyleIdx="1" presStyleCnt="2"/>
      <dgm:spPr/>
      <dgm:t>
        <a:bodyPr/>
        <a:lstStyle/>
        <a:p>
          <a:endParaRPr lang="zh-CN" altLang="en-US"/>
        </a:p>
      </dgm:t>
    </dgm:pt>
    <dgm:pt modelId="{0174A748-86BA-AE47-8819-5745D0BAC1CB}" type="pres">
      <dgm:prSet presAssocID="{4FEAADD6-03F5-EC47-91C5-90E37103BD9E}" presName="parTrans" presStyleLbl="sibTrans2D1" presStyleIdx="2" presStyleCnt="4"/>
      <dgm:spPr/>
      <dgm:t>
        <a:bodyPr/>
        <a:lstStyle/>
        <a:p>
          <a:endParaRPr lang="en-PH"/>
        </a:p>
      </dgm:t>
    </dgm:pt>
    <dgm:pt modelId="{2788A5CE-1983-FB4E-8654-857C060EE104}" type="pres">
      <dgm:prSet presAssocID="{FED16012-1CD6-264A-A5FE-7515FFF4B6D0}" presName="child" presStyleLbl="alignAccFollowNode1" presStyleIdx="2" presStyleCnt="4">
        <dgm:presLayoutVars>
          <dgm:chMax val="0"/>
          <dgm:bulletEnabled val="1"/>
        </dgm:presLayoutVars>
      </dgm:prSet>
      <dgm:spPr/>
      <dgm:t>
        <a:bodyPr/>
        <a:lstStyle/>
        <a:p>
          <a:endParaRPr lang="zh-CN" altLang="en-US"/>
        </a:p>
      </dgm:t>
    </dgm:pt>
    <dgm:pt modelId="{9109BDB2-90CD-DB4E-A743-8C6563496C8B}" type="pres">
      <dgm:prSet presAssocID="{5E089A70-AF1B-B348-8316-D40760BB3F63}" presName="sibTrans" presStyleLbl="sibTrans2D1" presStyleIdx="3" presStyleCnt="4"/>
      <dgm:spPr/>
      <dgm:t>
        <a:bodyPr/>
        <a:lstStyle/>
        <a:p>
          <a:endParaRPr lang="en-PH"/>
        </a:p>
      </dgm:t>
    </dgm:pt>
    <dgm:pt modelId="{1AE520AC-BF89-6A40-BE9D-F2D42912D04F}" type="pres">
      <dgm:prSet presAssocID="{585727F2-69A5-CE40-A958-43448F9EF6DE}" presName="child" presStyleLbl="alignAccFollowNode1" presStyleIdx="3" presStyleCnt="4">
        <dgm:presLayoutVars>
          <dgm:chMax val="0"/>
          <dgm:bulletEnabled val="1"/>
        </dgm:presLayoutVars>
      </dgm:prSet>
      <dgm:spPr/>
      <dgm:t>
        <a:bodyPr/>
        <a:lstStyle/>
        <a:p>
          <a:endParaRPr lang="zh-CN" altLang="en-US"/>
        </a:p>
      </dgm:t>
    </dgm:pt>
  </dgm:ptLst>
  <dgm:cxnLst>
    <dgm:cxn modelId="{3E2003CB-4A32-7D4F-9D80-DDA25B46E6DE}" type="presOf" srcId="{585727F2-69A5-CE40-A958-43448F9EF6DE}" destId="{1AE520AC-BF89-6A40-BE9D-F2D42912D04F}" srcOrd="0" destOrd="0" presId="urn:microsoft.com/office/officeart/2005/8/layout/lProcess1"/>
    <dgm:cxn modelId="{1072C61E-9C1D-534C-AE4A-8318C34D5820}" type="presOf" srcId="{D1BD87C2-01C6-FA44-8EFE-F1F1C96E1B1E}" destId="{44EC9725-4986-1C4B-9EB3-C70F7B473AC7}" srcOrd="0" destOrd="0" presId="urn:microsoft.com/office/officeart/2005/8/layout/lProcess1"/>
    <dgm:cxn modelId="{212E12A9-96E4-3742-A783-5A5F11AD62B8}" type="presOf" srcId="{894BE559-6EEE-1348-8B34-2F3AFF53E48A}" destId="{A15207E3-0DBB-CF48-BC9B-397CA4C4FC7E}" srcOrd="0" destOrd="0" presId="urn:microsoft.com/office/officeart/2005/8/layout/lProcess1"/>
    <dgm:cxn modelId="{9776E5B0-DB31-CB4C-93E2-ECEC668C24A9}" type="presOf" srcId="{FED16012-1CD6-264A-A5FE-7515FFF4B6D0}" destId="{2788A5CE-1983-FB4E-8654-857C060EE104}" srcOrd="0" destOrd="0" presId="urn:microsoft.com/office/officeart/2005/8/layout/lProcess1"/>
    <dgm:cxn modelId="{4E37E9F0-C067-A04D-A790-99DE4028E2CE}" type="presOf" srcId="{D380454A-9497-2546-A628-E752355A8A6D}" destId="{D7D269FC-4F5F-DF43-9B29-AAD015251F28}" srcOrd="0" destOrd="0" presId="urn:microsoft.com/office/officeart/2005/8/layout/lProcess1"/>
    <dgm:cxn modelId="{E2B2B50B-242A-3248-8A1D-55D96943A3EF}" type="presOf" srcId="{0807916B-BC4E-D746-AE02-2650A532BB40}" destId="{B5416213-D7DD-674C-B809-0FFE60673C3C}" srcOrd="0" destOrd="0" presId="urn:microsoft.com/office/officeart/2005/8/layout/lProcess1"/>
    <dgm:cxn modelId="{2E8DEAF7-BB21-594D-9B05-8AB37D3F0F70}" type="presOf" srcId="{4FEAADD6-03F5-EC47-91C5-90E37103BD9E}" destId="{0174A748-86BA-AE47-8819-5745D0BAC1CB}" srcOrd="0" destOrd="0" presId="urn:microsoft.com/office/officeart/2005/8/layout/lProcess1"/>
    <dgm:cxn modelId="{9352BEDD-BD29-2040-A19E-6CC7EAC00DA6}" srcId="{3B65C1D4-461B-A54A-9757-DD4EE920A810}" destId="{0807916B-BC4E-D746-AE02-2650A532BB40}" srcOrd="1" destOrd="0" parTransId="{D204DB8B-820D-DD47-93B6-F98F33C7894B}" sibTransId="{776688DD-F846-AE45-9961-1794DA414CF3}"/>
    <dgm:cxn modelId="{0D515A73-7D74-684A-81D1-8643BB8B061E}" type="presOf" srcId="{828E8279-510A-014D-A01A-50A287736C92}" destId="{D1CF3001-5C85-9E40-A1B9-DA78994D4E8B}" srcOrd="0" destOrd="0" presId="urn:microsoft.com/office/officeart/2005/8/layout/lProcess1"/>
    <dgm:cxn modelId="{2589E89B-CAD6-BE4E-9AAD-D49E448D8EC2}" type="presOf" srcId="{5E089A70-AF1B-B348-8316-D40760BB3F63}" destId="{9109BDB2-90CD-DB4E-A743-8C6563496C8B}" srcOrd="0" destOrd="0" presId="urn:microsoft.com/office/officeart/2005/8/layout/lProcess1"/>
    <dgm:cxn modelId="{77C6DD74-3B1A-7540-8ECC-07A05A226676}" srcId="{0807916B-BC4E-D746-AE02-2650A532BB40}" destId="{FED16012-1CD6-264A-A5FE-7515FFF4B6D0}" srcOrd="0" destOrd="0" parTransId="{4FEAADD6-03F5-EC47-91C5-90E37103BD9E}" sibTransId="{5E089A70-AF1B-B348-8316-D40760BB3F63}"/>
    <dgm:cxn modelId="{FF2ED4CB-6C19-EB47-B84B-7ABB7572BC19}" srcId="{3B65C1D4-461B-A54A-9757-DD4EE920A810}" destId="{894BE559-6EEE-1348-8B34-2F3AFF53E48A}" srcOrd="0" destOrd="0" parTransId="{FCBF0FBB-3EFA-8C4C-8D16-71D5676BE6F5}" sibTransId="{3C0DC1EB-61C4-7C45-A035-2EB0AB04460B}"/>
    <dgm:cxn modelId="{8B1DCF16-52D8-2848-AA89-07B60A451EB2}" srcId="{894BE559-6EEE-1348-8B34-2F3AFF53E48A}" destId="{828E8279-510A-014D-A01A-50A287736C92}" srcOrd="1" destOrd="0" parTransId="{DA196547-2203-304F-8076-CA06A2B36E31}" sibTransId="{E360C457-7CA0-8048-960B-074F1F45E0B2}"/>
    <dgm:cxn modelId="{3C432B1D-547B-6B41-AE17-98FC8880658F}" srcId="{0807916B-BC4E-D746-AE02-2650A532BB40}" destId="{585727F2-69A5-CE40-A958-43448F9EF6DE}" srcOrd="1" destOrd="0" parTransId="{AB1E670D-6131-7D43-981A-D20ADA6D5569}" sibTransId="{F3152D4A-C084-FC4E-A18D-FD20433D817C}"/>
    <dgm:cxn modelId="{EA0ED7D8-278F-9B4B-B58A-4BB88D109936}" srcId="{894BE559-6EEE-1348-8B34-2F3AFF53E48A}" destId="{A9CB9C9D-FA69-3741-A590-EAC31D315870}" srcOrd="0" destOrd="0" parTransId="{D1BD87C2-01C6-FA44-8EFE-F1F1C96E1B1E}" sibTransId="{D380454A-9497-2546-A628-E752355A8A6D}"/>
    <dgm:cxn modelId="{2EDF1E2D-625D-0F4F-90D5-D3DD154F5406}" type="presOf" srcId="{3B65C1D4-461B-A54A-9757-DD4EE920A810}" destId="{FD2B4DC6-348C-AB4A-8233-6930B860AE43}" srcOrd="0" destOrd="0" presId="urn:microsoft.com/office/officeart/2005/8/layout/lProcess1"/>
    <dgm:cxn modelId="{64B81CF4-45E7-1A49-A997-EE0B844D1969}" type="presOf" srcId="{A9CB9C9D-FA69-3741-A590-EAC31D315870}" destId="{4600C22B-17EF-5B41-9E8B-4D19B830BECF}" srcOrd="0" destOrd="0" presId="urn:microsoft.com/office/officeart/2005/8/layout/lProcess1"/>
    <dgm:cxn modelId="{0A0C1461-9D8D-6A41-8679-CA2ECD4F05B8}" type="presParOf" srcId="{FD2B4DC6-348C-AB4A-8233-6930B860AE43}" destId="{4D539744-E672-984D-8C49-054E287654BA}" srcOrd="0" destOrd="0" presId="urn:microsoft.com/office/officeart/2005/8/layout/lProcess1"/>
    <dgm:cxn modelId="{4C6DA823-81ED-1B45-8433-F8B4CC90F652}" type="presParOf" srcId="{4D539744-E672-984D-8C49-054E287654BA}" destId="{A15207E3-0DBB-CF48-BC9B-397CA4C4FC7E}" srcOrd="0" destOrd="0" presId="urn:microsoft.com/office/officeart/2005/8/layout/lProcess1"/>
    <dgm:cxn modelId="{739E175A-BA5B-C445-B623-0864EF9B2952}" type="presParOf" srcId="{4D539744-E672-984D-8C49-054E287654BA}" destId="{44EC9725-4986-1C4B-9EB3-C70F7B473AC7}" srcOrd="1" destOrd="0" presId="urn:microsoft.com/office/officeart/2005/8/layout/lProcess1"/>
    <dgm:cxn modelId="{B92F8F2A-FD8A-6440-8093-7F9FEB4143A8}" type="presParOf" srcId="{4D539744-E672-984D-8C49-054E287654BA}" destId="{4600C22B-17EF-5B41-9E8B-4D19B830BECF}" srcOrd="2" destOrd="0" presId="urn:microsoft.com/office/officeart/2005/8/layout/lProcess1"/>
    <dgm:cxn modelId="{A21BE58D-A8A7-7A47-8C99-DE6C6D3C19E9}" type="presParOf" srcId="{4D539744-E672-984D-8C49-054E287654BA}" destId="{D7D269FC-4F5F-DF43-9B29-AAD015251F28}" srcOrd="3" destOrd="0" presId="urn:microsoft.com/office/officeart/2005/8/layout/lProcess1"/>
    <dgm:cxn modelId="{644AC788-43BA-E74D-A02F-B2BD5590FE76}" type="presParOf" srcId="{4D539744-E672-984D-8C49-054E287654BA}" destId="{D1CF3001-5C85-9E40-A1B9-DA78994D4E8B}" srcOrd="4" destOrd="0" presId="urn:microsoft.com/office/officeart/2005/8/layout/lProcess1"/>
    <dgm:cxn modelId="{12865C26-2AEF-7347-BC9C-D65F6D0CF39F}" type="presParOf" srcId="{FD2B4DC6-348C-AB4A-8233-6930B860AE43}" destId="{A1BD04E4-44CA-134F-97F5-AE0525F21847}" srcOrd="1" destOrd="0" presId="urn:microsoft.com/office/officeart/2005/8/layout/lProcess1"/>
    <dgm:cxn modelId="{E42C28CE-7905-B246-BC62-930BB1A79A84}" type="presParOf" srcId="{FD2B4DC6-348C-AB4A-8233-6930B860AE43}" destId="{26248409-4A12-104C-A72C-EE8D0802A8C7}" srcOrd="2" destOrd="0" presId="urn:microsoft.com/office/officeart/2005/8/layout/lProcess1"/>
    <dgm:cxn modelId="{4B45C4BC-FA8C-F64A-A434-1B58209720A5}" type="presParOf" srcId="{26248409-4A12-104C-A72C-EE8D0802A8C7}" destId="{B5416213-D7DD-674C-B809-0FFE60673C3C}" srcOrd="0" destOrd="0" presId="urn:microsoft.com/office/officeart/2005/8/layout/lProcess1"/>
    <dgm:cxn modelId="{13D32EB3-A149-104C-A020-772422CD8D92}" type="presParOf" srcId="{26248409-4A12-104C-A72C-EE8D0802A8C7}" destId="{0174A748-86BA-AE47-8819-5745D0BAC1CB}" srcOrd="1" destOrd="0" presId="urn:microsoft.com/office/officeart/2005/8/layout/lProcess1"/>
    <dgm:cxn modelId="{CB933780-D10D-094D-8629-7950D8CF5B78}" type="presParOf" srcId="{26248409-4A12-104C-A72C-EE8D0802A8C7}" destId="{2788A5CE-1983-FB4E-8654-857C060EE104}" srcOrd="2" destOrd="0" presId="urn:microsoft.com/office/officeart/2005/8/layout/lProcess1"/>
    <dgm:cxn modelId="{9976934C-25B8-6848-889E-4039C022B2D4}" type="presParOf" srcId="{26248409-4A12-104C-A72C-EE8D0802A8C7}" destId="{9109BDB2-90CD-DB4E-A743-8C6563496C8B}" srcOrd="3" destOrd="0" presId="urn:microsoft.com/office/officeart/2005/8/layout/lProcess1"/>
    <dgm:cxn modelId="{48579B3F-2D7C-BA4E-A930-18318AAF5C56}" type="presParOf" srcId="{26248409-4A12-104C-A72C-EE8D0802A8C7}" destId="{1AE520AC-BF89-6A40-BE9D-F2D42912D04F}" srcOrd="4" destOrd="0" presId="urn:microsoft.com/office/officeart/2005/8/layout/l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7E4212-41A4-6F4F-954A-C05AC6B4932B}" type="doc">
      <dgm:prSet loTypeId="urn:microsoft.com/office/officeart/2009/layout/CircleArrowProcess" loCatId="" qsTypeId="urn:microsoft.com/office/officeart/2005/8/quickstyle/simple5" qsCatId="simple" csTypeId="urn:microsoft.com/office/officeart/2005/8/colors/colorful5" csCatId="colorful" phldr="1"/>
      <dgm:spPr/>
      <dgm:t>
        <a:bodyPr/>
        <a:lstStyle/>
        <a:p>
          <a:endParaRPr lang="en-US"/>
        </a:p>
      </dgm:t>
    </dgm:pt>
    <dgm:pt modelId="{AFEAE257-B714-5D42-9BF5-B74453D2DD8F}">
      <dgm:prSet phldrT="[Text]"/>
      <dgm:spPr/>
      <dgm:t>
        <a:bodyPr/>
        <a:lstStyle/>
        <a:p>
          <a:r>
            <a:rPr lang="en-US" dirty="0" smtClean="0"/>
            <a:t>Extract characteristics and performance from events</a:t>
          </a:r>
          <a:endParaRPr lang="en-US" dirty="0"/>
        </a:p>
      </dgm:t>
    </dgm:pt>
    <dgm:pt modelId="{407A7956-011A-5642-B5C2-9EDEB500812C}" type="parTrans" cxnId="{67C3B24C-09A5-A545-A1A0-8A51B51F81A7}">
      <dgm:prSet/>
      <dgm:spPr/>
      <dgm:t>
        <a:bodyPr/>
        <a:lstStyle/>
        <a:p>
          <a:endParaRPr lang="en-US"/>
        </a:p>
      </dgm:t>
    </dgm:pt>
    <dgm:pt modelId="{1201B695-BDD3-B74D-A1C0-2A50984FF012}" type="sibTrans" cxnId="{67C3B24C-09A5-A545-A1A0-8A51B51F81A7}">
      <dgm:prSet/>
      <dgm:spPr/>
      <dgm:t>
        <a:bodyPr/>
        <a:lstStyle/>
        <a:p>
          <a:endParaRPr lang="en-US"/>
        </a:p>
      </dgm:t>
    </dgm:pt>
    <dgm:pt modelId="{C767972D-B9C7-CA43-A452-48CC3F9342F9}">
      <dgm:prSet phldrT="[Text]" custT="1"/>
      <dgm:spPr/>
      <dgm:t>
        <a:bodyPr/>
        <a:lstStyle/>
        <a:p>
          <a:r>
            <a:rPr lang="en-US" sz="1000" dirty="0" smtClean="0"/>
            <a:t>Use modified K-means to group similar events and study correlations among performance metrics</a:t>
          </a:r>
          <a:endParaRPr lang="en-US" sz="1000" dirty="0"/>
        </a:p>
      </dgm:t>
    </dgm:pt>
    <dgm:pt modelId="{95882AD7-2A23-4C4B-AF0D-56A1D536CF52}" type="parTrans" cxnId="{36F15F7A-7503-0343-90FF-9185DB8F7B07}">
      <dgm:prSet/>
      <dgm:spPr/>
      <dgm:t>
        <a:bodyPr/>
        <a:lstStyle/>
        <a:p>
          <a:endParaRPr lang="en-US"/>
        </a:p>
      </dgm:t>
    </dgm:pt>
    <dgm:pt modelId="{955E1F36-7A86-FE47-B283-7E0F3F63E3CA}" type="sibTrans" cxnId="{36F15F7A-7503-0343-90FF-9185DB8F7B07}">
      <dgm:prSet/>
      <dgm:spPr/>
      <dgm:t>
        <a:bodyPr/>
        <a:lstStyle/>
        <a:p>
          <a:endParaRPr lang="en-US"/>
        </a:p>
      </dgm:t>
    </dgm:pt>
    <dgm:pt modelId="{C7A6AE81-69FF-E14C-B25E-984EE4A96376}" type="pres">
      <dgm:prSet presAssocID="{717E4212-41A4-6F4F-954A-C05AC6B4932B}" presName="Name0" presStyleCnt="0">
        <dgm:presLayoutVars>
          <dgm:chMax val="7"/>
          <dgm:chPref val="7"/>
          <dgm:dir/>
          <dgm:animLvl val="lvl"/>
        </dgm:presLayoutVars>
      </dgm:prSet>
      <dgm:spPr/>
      <dgm:t>
        <a:bodyPr/>
        <a:lstStyle/>
        <a:p>
          <a:endParaRPr lang="en-US"/>
        </a:p>
      </dgm:t>
    </dgm:pt>
    <dgm:pt modelId="{A439B877-E9DA-7D48-88E0-F1B8E57A47AB}" type="pres">
      <dgm:prSet presAssocID="{AFEAE257-B714-5D42-9BF5-B74453D2DD8F}" presName="Accent1" presStyleCnt="0"/>
      <dgm:spPr/>
    </dgm:pt>
    <dgm:pt modelId="{D0D47314-0CBD-3B44-B1F7-A897B6ADD3DB}" type="pres">
      <dgm:prSet presAssocID="{AFEAE257-B714-5D42-9BF5-B74453D2DD8F}" presName="Accent" presStyleLbl="node1" presStyleIdx="0" presStyleCnt="2"/>
      <dgm:spPr/>
    </dgm:pt>
    <dgm:pt modelId="{6D0EE688-9C92-1941-8685-400D54CD097D}" type="pres">
      <dgm:prSet presAssocID="{AFEAE257-B714-5D42-9BF5-B74453D2DD8F}" presName="Parent1" presStyleLbl="revTx" presStyleIdx="0" presStyleCnt="2">
        <dgm:presLayoutVars>
          <dgm:chMax val="1"/>
          <dgm:chPref val="1"/>
          <dgm:bulletEnabled val="1"/>
        </dgm:presLayoutVars>
      </dgm:prSet>
      <dgm:spPr/>
      <dgm:t>
        <a:bodyPr/>
        <a:lstStyle/>
        <a:p>
          <a:endParaRPr lang="en-US"/>
        </a:p>
      </dgm:t>
    </dgm:pt>
    <dgm:pt modelId="{ED45203A-5F3B-9E46-B528-790278C8444D}" type="pres">
      <dgm:prSet presAssocID="{C767972D-B9C7-CA43-A452-48CC3F9342F9}" presName="Accent2" presStyleCnt="0"/>
      <dgm:spPr/>
    </dgm:pt>
    <dgm:pt modelId="{8C1108F6-7068-2D42-8FB8-B5C28159A3E4}" type="pres">
      <dgm:prSet presAssocID="{C767972D-B9C7-CA43-A452-48CC3F9342F9}" presName="Accent" presStyleLbl="node1" presStyleIdx="1" presStyleCnt="2"/>
      <dgm:spPr/>
    </dgm:pt>
    <dgm:pt modelId="{E08C5D63-8D36-A540-B985-404A7241F545}" type="pres">
      <dgm:prSet presAssocID="{C767972D-B9C7-CA43-A452-48CC3F9342F9}" presName="Parent2" presStyleLbl="revTx" presStyleIdx="1" presStyleCnt="2" custScaleX="115651" custScaleY="115958">
        <dgm:presLayoutVars>
          <dgm:chMax val="1"/>
          <dgm:chPref val="1"/>
          <dgm:bulletEnabled val="1"/>
        </dgm:presLayoutVars>
      </dgm:prSet>
      <dgm:spPr/>
      <dgm:t>
        <a:bodyPr/>
        <a:lstStyle/>
        <a:p>
          <a:endParaRPr lang="en-US"/>
        </a:p>
      </dgm:t>
    </dgm:pt>
  </dgm:ptLst>
  <dgm:cxnLst>
    <dgm:cxn modelId="{67C3B24C-09A5-A545-A1A0-8A51B51F81A7}" srcId="{717E4212-41A4-6F4F-954A-C05AC6B4932B}" destId="{AFEAE257-B714-5D42-9BF5-B74453D2DD8F}" srcOrd="0" destOrd="0" parTransId="{407A7956-011A-5642-B5C2-9EDEB500812C}" sibTransId="{1201B695-BDD3-B74D-A1C0-2A50984FF012}"/>
    <dgm:cxn modelId="{36F15F7A-7503-0343-90FF-9185DB8F7B07}" srcId="{717E4212-41A4-6F4F-954A-C05AC6B4932B}" destId="{C767972D-B9C7-CA43-A452-48CC3F9342F9}" srcOrd="1" destOrd="0" parTransId="{95882AD7-2A23-4C4B-AF0D-56A1D536CF52}" sibTransId="{955E1F36-7A86-FE47-B283-7E0F3F63E3CA}"/>
    <dgm:cxn modelId="{CF3E15A3-B859-8747-BE4A-9D7A0E6A3B0F}" type="presOf" srcId="{C767972D-B9C7-CA43-A452-48CC3F9342F9}" destId="{E08C5D63-8D36-A540-B985-404A7241F545}" srcOrd="0" destOrd="0" presId="urn:microsoft.com/office/officeart/2009/layout/CircleArrowProcess"/>
    <dgm:cxn modelId="{6BB9DCCA-EE0E-314B-859F-7445CF075DC4}" type="presOf" srcId="{717E4212-41A4-6F4F-954A-C05AC6B4932B}" destId="{C7A6AE81-69FF-E14C-B25E-984EE4A96376}" srcOrd="0" destOrd="0" presId="urn:microsoft.com/office/officeart/2009/layout/CircleArrowProcess"/>
    <dgm:cxn modelId="{DEC1660C-B577-654B-BCE9-AF3041A8E8F4}" type="presOf" srcId="{AFEAE257-B714-5D42-9BF5-B74453D2DD8F}" destId="{6D0EE688-9C92-1941-8685-400D54CD097D}" srcOrd="0" destOrd="0" presId="urn:microsoft.com/office/officeart/2009/layout/CircleArrowProcess"/>
    <dgm:cxn modelId="{C901990D-E325-7048-B644-84B3F0330A1C}" type="presParOf" srcId="{C7A6AE81-69FF-E14C-B25E-984EE4A96376}" destId="{A439B877-E9DA-7D48-88E0-F1B8E57A47AB}" srcOrd="0" destOrd="0" presId="urn:microsoft.com/office/officeart/2009/layout/CircleArrowProcess"/>
    <dgm:cxn modelId="{396B6E9B-0042-AE4F-8623-31B7F182A46D}" type="presParOf" srcId="{A439B877-E9DA-7D48-88E0-F1B8E57A47AB}" destId="{D0D47314-0CBD-3B44-B1F7-A897B6ADD3DB}" srcOrd="0" destOrd="0" presId="urn:microsoft.com/office/officeart/2009/layout/CircleArrowProcess"/>
    <dgm:cxn modelId="{6A26243E-19D1-184C-B2EA-F0218885D4B0}" type="presParOf" srcId="{C7A6AE81-69FF-E14C-B25E-984EE4A96376}" destId="{6D0EE688-9C92-1941-8685-400D54CD097D}" srcOrd="1" destOrd="0" presId="urn:microsoft.com/office/officeart/2009/layout/CircleArrowProcess"/>
    <dgm:cxn modelId="{A266C3D3-577A-DF44-90A2-01BAFF2C00F0}" type="presParOf" srcId="{C7A6AE81-69FF-E14C-B25E-984EE4A96376}" destId="{ED45203A-5F3B-9E46-B528-790278C8444D}" srcOrd="2" destOrd="0" presId="urn:microsoft.com/office/officeart/2009/layout/CircleArrowProcess"/>
    <dgm:cxn modelId="{B33B1EA9-95A4-BA4B-832C-30B9E2F28253}" type="presParOf" srcId="{ED45203A-5F3B-9E46-B528-790278C8444D}" destId="{8C1108F6-7068-2D42-8FB8-B5C28159A3E4}" srcOrd="0" destOrd="0" presId="urn:microsoft.com/office/officeart/2009/layout/CircleArrowProcess"/>
    <dgm:cxn modelId="{D8A3BD91-633C-4247-9D57-F20B68AEFE52}" type="presParOf" srcId="{C7A6AE81-69FF-E14C-B25E-984EE4A96376}" destId="{E08C5D63-8D36-A540-B985-404A7241F545}" srcOrd="3"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5207E3-0DBB-CF48-BC9B-397CA4C4FC7E}">
      <dsp:nvSpPr>
        <dsp:cNvPr id="0" name=""/>
        <dsp:cNvSpPr/>
      </dsp:nvSpPr>
      <dsp:spPr>
        <a:xfrm>
          <a:off x="415" y="367342"/>
          <a:ext cx="3536502" cy="8841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Missing Data </a:t>
          </a:r>
        </a:p>
        <a:p>
          <a:pPr lvl="0" algn="ctr" defTabSz="1022350">
            <a:lnSpc>
              <a:spcPct val="90000"/>
            </a:lnSpc>
            <a:spcBef>
              <a:spcPct val="0"/>
            </a:spcBef>
            <a:spcAft>
              <a:spcPct val="35000"/>
            </a:spcAft>
          </a:pPr>
          <a:r>
            <a:rPr lang="en-US" sz="2300" kern="1200" dirty="0" smtClean="0"/>
            <a:t>(no information on users)</a:t>
          </a:r>
          <a:endParaRPr lang="zh-CN" altLang="en-US" sz="2300" kern="1200" dirty="0"/>
        </a:p>
      </dsp:txBody>
      <dsp:txXfrm>
        <a:off x="26310" y="393237"/>
        <a:ext cx="3484712" cy="832335"/>
      </dsp:txXfrm>
    </dsp:sp>
    <dsp:sp modelId="{44EC9725-4986-1C4B-9EB3-C70F7B473AC7}">
      <dsp:nvSpPr>
        <dsp:cNvPr id="0" name=""/>
        <dsp:cNvSpPr/>
      </dsp:nvSpPr>
      <dsp:spPr>
        <a:xfrm rot="5400000">
          <a:off x="1691305" y="1328829"/>
          <a:ext cx="154721" cy="154721"/>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600C22B-17EF-5B41-9E8B-4D19B830BECF}">
      <dsp:nvSpPr>
        <dsp:cNvPr id="0" name=""/>
        <dsp:cNvSpPr/>
      </dsp:nvSpPr>
      <dsp:spPr>
        <a:xfrm>
          <a:off x="415" y="1560912"/>
          <a:ext cx="3536502" cy="884125"/>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How to join table</a:t>
          </a:r>
          <a:endParaRPr lang="zh-CN" altLang="en-US" sz="2700" kern="1200" dirty="0"/>
        </a:p>
      </dsp:txBody>
      <dsp:txXfrm>
        <a:off x="26310" y="1586807"/>
        <a:ext cx="3484712" cy="832335"/>
      </dsp:txXfrm>
    </dsp:sp>
    <dsp:sp modelId="{D7D269FC-4F5F-DF43-9B29-AAD015251F28}">
      <dsp:nvSpPr>
        <dsp:cNvPr id="0" name=""/>
        <dsp:cNvSpPr/>
      </dsp:nvSpPr>
      <dsp:spPr>
        <a:xfrm rot="5400000">
          <a:off x="1691305" y="2522398"/>
          <a:ext cx="154721" cy="154721"/>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1CF3001-5C85-9E40-A1B9-DA78994D4E8B}">
      <dsp:nvSpPr>
        <dsp:cNvPr id="0" name=""/>
        <dsp:cNvSpPr/>
      </dsp:nvSpPr>
      <dsp:spPr>
        <a:xfrm>
          <a:off x="415" y="2754481"/>
          <a:ext cx="3536502" cy="884125"/>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How to find performance metrics</a:t>
          </a:r>
          <a:endParaRPr lang="zh-CN" altLang="en-US" sz="2700" kern="1200" dirty="0"/>
        </a:p>
      </dsp:txBody>
      <dsp:txXfrm>
        <a:off x="26310" y="2780376"/>
        <a:ext cx="3484712" cy="832335"/>
      </dsp:txXfrm>
    </dsp:sp>
    <dsp:sp modelId="{B5416213-D7DD-674C-B809-0FFE60673C3C}">
      <dsp:nvSpPr>
        <dsp:cNvPr id="0" name=""/>
        <dsp:cNvSpPr/>
      </dsp:nvSpPr>
      <dsp:spPr>
        <a:xfrm>
          <a:off x="4032028" y="367342"/>
          <a:ext cx="3536502" cy="88412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smtClean="0"/>
            <a:t>How to create dashboard</a:t>
          </a:r>
          <a:endParaRPr lang="zh-CN" altLang="en-US" sz="2300" kern="1200" dirty="0"/>
        </a:p>
      </dsp:txBody>
      <dsp:txXfrm>
        <a:off x="4057923" y="393237"/>
        <a:ext cx="3484712" cy="832335"/>
      </dsp:txXfrm>
    </dsp:sp>
    <dsp:sp modelId="{0174A748-86BA-AE47-8819-5745D0BAC1CB}">
      <dsp:nvSpPr>
        <dsp:cNvPr id="0" name=""/>
        <dsp:cNvSpPr/>
      </dsp:nvSpPr>
      <dsp:spPr>
        <a:xfrm rot="5400000">
          <a:off x="5722918" y="1328829"/>
          <a:ext cx="154721" cy="154721"/>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788A5CE-1983-FB4E-8654-857C060EE104}">
      <dsp:nvSpPr>
        <dsp:cNvPr id="0" name=""/>
        <dsp:cNvSpPr/>
      </dsp:nvSpPr>
      <dsp:spPr>
        <a:xfrm>
          <a:off x="4032028" y="1560912"/>
          <a:ext cx="3536502" cy="884125"/>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How to interpret results</a:t>
          </a:r>
          <a:endParaRPr lang="zh-CN" altLang="en-US" sz="2700" kern="1200" dirty="0"/>
        </a:p>
      </dsp:txBody>
      <dsp:txXfrm>
        <a:off x="4057923" y="1586807"/>
        <a:ext cx="3484712" cy="832335"/>
      </dsp:txXfrm>
    </dsp:sp>
    <dsp:sp modelId="{9109BDB2-90CD-DB4E-A743-8C6563496C8B}">
      <dsp:nvSpPr>
        <dsp:cNvPr id="0" name=""/>
        <dsp:cNvSpPr/>
      </dsp:nvSpPr>
      <dsp:spPr>
        <a:xfrm rot="5400000">
          <a:off x="5722918" y="2522398"/>
          <a:ext cx="154721" cy="154721"/>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AE520AC-BF89-6A40-BE9D-F2D42912D04F}">
      <dsp:nvSpPr>
        <dsp:cNvPr id="0" name=""/>
        <dsp:cNvSpPr/>
      </dsp:nvSpPr>
      <dsp:spPr>
        <a:xfrm>
          <a:off x="4032028" y="2754481"/>
          <a:ext cx="3536502" cy="884125"/>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US" sz="2700" kern="1200" dirty="0" smtClean="0"/>
            <a:t>How to provide strategies &amp; suggestions</a:t>
          </a:r>
          <a:endParaRPr lang="zh-CN" altLang="en-US" sz="2700" kern="1200" dirty="0"/>
        </a:p>
      </dsp:txBody>
      <dsp:txXfrm>
        <a:off x="4057923" y="2780376"/>
        <a:ext cx="3484712" cy="832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47314-0CBD-3B44-B1F7-A897B6ADD3DB}">
      <dsp:nvSpPr>
        <dsp:cNvPr id="0" name=""/>
        <dsp:cNvSpPr/>
      </dsp:nvSpPr>
      <dsp:spPr>
        <a:xfrm>
          <a:off x="1873265" y="0"/>
          <a:ext cx="2425979" cy="2426048"/>
        </a:xfrm>
        <a:prstGeom prst="circularArrow">
          <a:avLst>
            <a:gd name="adj1" fmla="val 10980"/>
            <a:gd name="adj2" fmla="val 1142322"/>
            <a:gd name="adj3" fmla="val 4500000"/>
            <a:gd name="adj4" fmla="val 10800000"/>
            <a:gd name="adj5" fmla="val 125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D0EE688-9C92-1941-8685-400D54CD097D}">
      <dsp:nvSpPr>
        <dsp:cNvPr id="0" name=""/>
        <dsp:cNvSpPr/>
      </dsp:nvSpPr>
      <dsp:spPr>
        <a:xfrm>
          <a:off x="2409064" y="878327"/>
          <a:ext cx="1353505" cy="676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Extract characteristics and performance from events</a:t>
          </a:r>
          <a:endParaRPr lang="en-US" sz="1100" kern="1200" dirty="0"/>
        </a:p>
      </dsp:txBody>
      <dsp:txXfrm>
        <a:off x="2409064" y="878327"/>
        <a:ext cx="1353505" cy="676672"/>
      </dsp:txXfrm>
    </dsp:sp>
    <dsp:sp modelId="{8C1108F6-7068-2D42-8FB8-B5C28159A3E4}">
      <dsp:nvSpPr>
        <dsp:cNvPr id="0" name=""/>
        <dsp:cNvSpPr/>
      </dsp:nvSpPr>
      <dsp:spPr>
        <a:xfrm>
          <a:off x="1372485" y="1555000"/>
          <a:ext cx="2084100" cy="2084982"/>
        </a:xfrm>
        <a:prstGeom prst="blockArc">
          <a:avLst>
            <a:gd name="adj1" fmla="val 0"/>
            <a:gd name="adj2" fmla="val 18900000"/>
            <a:gd name="adj3" fmla="val 12740"/>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08C5D63-8D36-A540-B985-404A7241F545}">
      <dsp:nvSpPr>
        <dsp:cNvPr id="0" name=""/>
        <dsp:cNvSpPr/>
      </dsp:nvSpPr>
      <dsp:spPr>
        <a:xfrm>
          <a:off x="1626392" y="2220997"/>
          <a:ext cx="1565342" cy="78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Use modified K-means to group similar events and study correlations among performance metrics</a:t>
          </a:r>
          <a:endParaRPr lang="en-US" sz="1000" kern="1200" dirty="0"/>
        </a:p>
      </dsp:txBody>
      <dsp:txXfrm>
        <a:off x="1626392" y="2220997"/>
        <a:ext cx="1565342" cy="78465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F6EF9A-0430-964D-965F-6FCD4B7DFE76}" type="datetimeFigureOut">
              <a:rPr lang="en-US" smtClean="0"/>
              <a:t>8/3/17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47CDB-0615-8044-ABFF-663861CC2FCC}" type="slidenum">
              <a:rPr lang="en-US" smtClean="0"/>
              <a:t>‹#›</a:t>
            </a:fld>
            <a:endParaRPr lang="en-US"/>
          </a:p>
        </p:txBody>
      </p:sp>
    </p:spTree>
    <p:extLst>
      <p:ext uri="{BB962C8B-B14F-4D97-AF65-F5344CB8AC3E}">
        <p14:creationId xmlns:p14="http://schemas.microsoft.com/office/powerpoint/2010/main" val="590680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1902906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11</a:t>
            </a:fld>
            <a:endParaRPr lang="en-US"/>
          </a:p>
        </p:txBody>
      </p:sp>
    </p:spTree>
    <p:extLst>
      <p:ext uri="{BB962C8B-B14F-4D97-AF65-F5344CB8AC3E}">
        <p14:creationId xmlns:p14="http://schemas.microsoft.com/office/powerpoint/2010/main" val="589752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12</a:t>
            </a:fld>
            <a:endParaRPr lang="en-US"/>
          </a:p>
        </p:txBody>
      </p:sp>
    </p:spTree>
    <p:extLst>
      <p:ext uri="{BB962C8B-B14F-4D97-AF65-F5344CB8AC3E}">
        <p14:creationId xmlns:p14="http://schemas.microsoft.com/office/powerpoint/2010/main" val="110115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13</a:t>
            </a:fld>
            <a:endParaRPr lang="en-US"/>
          </a:p>
        </p:txBody>
      </p:sp>
    </p:spTree>
    <p:extLst>
      <p:ext uri="{BB962C8B-B14F-4D97-AF65-F5344CB8AC3E}">
        <p14:creationId xmlns:p14="http://schemas.microsoft.com/office/powerpoint/2010/main" val="1182761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14</a:t>
            </a:fld>
            <a:endParaRPr lang="en-US"/>
          </a:p>
        </p:txBody>
      </p:sp>
    </p:spTree>
    <p:extLst>
      <p:ext uri="{BB962C8B-B14F-4D97-AF65-F5344CB8AC3E}">
        <p14:creationId xmlns:p14="http://schemas.microsoft.com/office/powerpoint/2010/main" val="1624588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15</a:t>
            </a:fld>
            <a:endParaRPr lang="en-US"/>
          </a:p>
        </p:txBody>
      </p:sp>
    </p:spTree>
    <p:extLst>
      <p:ext uri="{BB962C8B-B14F-4D97-AF65-F5344CB8AC3E}">
        <p14:creationId xmlns:p14="http://schemas.microsoft.com/office/powerpoint/2010/main" val="130842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16</a:t>
            </a:fld>
            <a:endParaRPr lang="en-US"/>
          </a:p>
        </p:txBody>
      </p:sp>
    </p:spTree>
    <p:extLst>
      <p:ext uri="{BB962C8B-B14F-4D97-AF65-F5344CB8AC3E}">
        <p14:creationId xmlns:p14="http://schemas.microsoft.com/office/powerpoint/2010/main" val="199905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856522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18</a:t>
            </a:fld>
            <a:endParaRPr lang="en-US"/>
          </a:p>
        </p:txBody>
      </p:sp>
    </p:spTree>
    <p:extLst>
      <p:ext uri="{BB962C8B-B14F-4D97-AF65-F5344CB8AC3E}">
        <p14:creationId xmlns:p14="http://schemas.microsoft.com/office/powerpoint/2010/main" val="141596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19</a:t>
            </a:fld>
            <a:endParaRPr lang="en-US"/>
          </a:p>
        </p:txBody>
      </p:sp>
    </p:spTree>
    <p:extLst>
      <p:ext uri="{BB962C8B-B14F-4D97-AF65-F5344CB8AC3E}">
        <p14:creationId xmlns:p14="http://schemas.microsoft.com/office/powerpoint/2010/main" val="1158945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20</a:t>
            </a:fld>
            <a:endParaRPr lang="en-US"/>
          </a:p>
        </p:txBody>
      </p:sp>
    </p:spTree>
    <p:extLst>
      <p:ext uri="{BB962C8B-B14F-4D97-AF65-F5344CB8AC3E}">
        <p14:creationId xmlns:p14="http://schemas.microsoft.com/office/powerpoint/2010/main" val="153251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1387740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extLst>
      <p:ext uri="{BB962C8B-B14F-4D97-AF65-F5344CB8AC3E}">
        <p14:creationId xmlns:p14="http://schemas.microsoft.com/office/powerpoint/2010/main" val="1288441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22</a:t>
            </a:fld>
            <a:endParaRPr lang="en-US"/>
          </a:p>
        </p:txBody>
      </p:sp>
    </p:spTree>
    <p:extLst>
      <p:ext uri="{BB962C8B-B14F-4D97-AF65-F5344CB8AC3E}">
        <p14:creationId xmlns:p14="http://schemas.microsoft.com/office/powerpoint/2010/main" val="1134852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23</a:t>
            </a:fld>
            <a:endParaRPr lang="en-US"/>
          </a:p>
        </p:txBody>
      </p:sp>
    </p:spTree>
    <p:extLst>
      <p:ext uri="{BB962C8B-B14F-4D97-AF65-F5344CB8AC3E}">
        <p14:creationId xmlns:p14="http://schemas.microsoft.com/office/powerpoint/2010/main" val="492317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24</a:t>
            </a:fld>
            <a:endParaRPr lang="en-US"/>
          </a:p>
        </p:txBody>
      </p:sp>
    </p:spTree>
    <p:extLst>
      <p:ext uri="{BB962C8B-B14F-4D97-AF65-F5344CB8AC3E}">
        <p14:creationId xmlns:p14="http://schemas.microsoft.com/office/powerpoint/2010/main" val="497638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25</a:t>
            </a:fld>
            <a:endParaRPr lang="en-US"/>
          </a:p>
        </p:txBody>
      </p:sp>
    </p:spTree>
    <p:extLst>
      <p:ext uri="{BB962C8B-B14F-4D97-AF65-F5344CB8AC3E}">
        <p14:creationId xmlns:p14="http://schemas.microsoft.com/office/powerpoint/2010/main" val="1237808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26</a:t>
            </a:fld>
            <a:endParaRPr lang="en-US"/>
          </a:p>
        </p:txBody>
      </p:sp>
    </p:spTree>
    <p:extLst>
      <p:ext uri="{BB962C8B-B14F-4D97-AF65-F5344CB8AC3E}">
        <p14:creationId xmlns:p14="http://schemas.microsoft.com/office/powerpoint/2010/main" val="2062243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27</a:t>
            </a:fld>
            <a:endParaRPr lang="en-US"/>
          </a:p>
        </p:txBody>
      </p:sp>
    </p:spTree>
    <p:extLst>
      <p:ext uri="{BB962C8B-B14F-4D97-AF65-F5344CB8AC3E}">
        <p14:creationId xmlns:p14="http://schemas.microsoft.com/office/powerpoint/2010/main" val="177654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547CDB-0615-8044-ABFF-663861CC2FCC}" type="slidenum">
              <a:rPr lang="en-US" smtClean="0"/>
              <a:t>28</a:t>
            </a:fld>
            <a:endParaRPr lang="en-US"/>
          </a:p>
        </p:txBody>
      </p:sp>
    </p:spTree>
    <p:extLst>
      <p:ext uri="{BB962C8B-B14F-4D97-AF65-F5344CB8AC3E}">
        <p14:creationId xmlns:p14="http://schemas.microsoft.com/office/powerpoint/2010/main" val="207774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4</a:t>
            </a:fld>
            <a:endParaRPr lang="en-US"/>
          </a:p>
        </p:txBody>
      </p:sp>
    </p:spTree>
    <p:extLst>
      <p:ext uri="{BB962C8B-B14F-4D97-AF65-F5344CB8AC3E}">
        <p14:creationId xmlns:p14="http://schemas.microsoft.com/office/powerpoint/2010/main" val="100422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34977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6</a:t>
            </a:fld>
            <a:endParaRPr lang="en-US"/>
          </a:p>
        </p:txBody>
      </p:sp>
    </p:spTree>
    <p:extLst>
      <p:ext uri="{BB962C8B-B14F-4D97-AF65-F5344CB8AC3E}">
        <p14:creationId xmlns:p14="http://schemas.microsoft.com/office/powerpoint/2010/main" val="1043431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013D03F-390F-9746-9FC4-AF7EE0E165D7}" type="slidenum">
              <a:rPr lang="en-US" smtClean="0"/>
              <a:t>7</a:t>
            </a:fld>
            <a:endParaRPr lang="en-US"/>
          </a:p>
        </p:txBody>
      </p:sp>
    </p:spTree>
    <p:extLst>
      <p:ext uri="{BB962C8B-B14F-4D97-AF65-F5344CB8AC3E}">
        <p14:creationId xmlns:p14="http://schemas.microsoft.com/office/powerpoint/2010/main" val="1394517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8</a:t>
            </a:fld>
            <a:endParaRPr lang="en-US"/>
          </a:p>
        </p:txBody>
      </p:sp>
    </p:spTree>
    <p:extLst>
      <p:ext uri="{BB962C8B-B14F-4D97-AF65-F5344CB8AC3E}">
        <p14:creationId xmlns:p14="http://schemas.microsoft.com/office/powerpoint/2010/main" val="13312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13D03F-390F-9746-9FC4-AF7EE0E165D7}" type="slidenum">
              <a:rPr lang="en-US" smtClean="0"/>
              <a:t>9</a:t>
            </a:fld>
            <a:endParaRPr lang="en-US"/>
          </a:p>
        </p:txBody>
      </p:sp>
    </p:spTree>
    <p:extLst>
      <p:ext uri="{BB962C8B-B14F-4D97-AF65-F5344CB8AC3E}">
        <p14:creationId xmlns:p14="http://schemas.microsoft.com/office/powerpoint/2010/main" val="1351289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000726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7E4ADB6-5C51-D24F-844A-B63BDCCB1367}" type="datetime1">
              <a:rPr lang="en-US" smtClean="0"/>
              <a:t>8/3/17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90C330-770A-BC4C-9367-42B2C265ED5C}" type="datetime1">
              <a:rPr lang="en-US" smtClean="0"/>
              <a:t>8/3/17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75A0C5-CBC1-1F43-88D1-A77B2AA504D8}" type="datetime1">
              <a:rPr lang="en-US" smtClean="0"/>
              <a:t>8/3/17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980007"/>
      </p:ext>
    </p:extLst>
  </p:cSld>
  <p:clrMapOvr>
    <a:masterClrMapping/>
  </p:clrMapOvr>
  <p:transition spd="slow" advTm="0">
    <p:cov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7454ED-7F94-554D-8D5A-359BE46F6625}" type="datetime1">
              <a:rPr lang="en-US" smtClean="0"/>
              <a:t>8/3/17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29127E-6BEB-FB4E-BC19-0B74EAF9DC11}" type="datetime1">
              <a:rPr lang="en-US" smtClean="0"/>
              <a:t>8/3/17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24E5DF6-589B-5F40-B237-7D80B96EF4F3}" type="datetime1">
              <a:rPr lang="en-US" smtClean="0"/>
              <a:t>8/3/17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8C7D8D3-88E0-B743-A568-AA495678C260}" type="datetime1">
              <a:rPr lang="en-US" smtClean="0"/>
              <a:t>8/3/17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911770D-F769-AA4F-A34B-F21A30749C25}" type="datetime1">
              <a:rPr lang="en-US" smtClean="0"/>
              <a:t>8/3/17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485B84-49D2-7E4F-BA80-6A11B35BC9A3}" type="datetime1">
              <a:rPr lang="en-US" smtClean="0"/>
              <a:t>8/3/17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4A935F-978C-E44B-B4EB-C999FFE0FA73}" type="datetime1">
              <a:rPr lang="en-US" smtClean="0"/>
              <a:t>8/3/17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83B3BB-2E35-7F4B-AF89-20158781CC10}" type="datetime1">
              <a:rPr lang="en-US" smtClean="0"/>
              <a:t>8/3/17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40ECDE-8F69-2E4D-96F4-C87712C24EE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DBEECA-7243-5A40-AB24-197A4D26DAEB}" type="datetime1">
              <a:rPr lang="en-US" smtClean="0"/>
              <a:t>8/3/17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40ECDE-8F69-2E4D-96F4-C87712C24EE2}" type="slidenum">
              <a:rPr lang="en-US" smtClean="0"/>
              <a:t>‹#›</a:t>
            </a:fld>
            <a:endParaRPr lang="en-US"/>
          </a:p>
        </p:txBody>
      </p:sp>
    </p:spTree>
    <p:extLst>
      <p:ext uri="{BB962C8B-B14F-4D97-AF65-F5344CB8AC3E}">
        <p14:creationId xmlns:p14="http://schemas.microsoft.com/office/powerpoint/2010/main" val="604386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public.tableau.com/profile/wenfeng2457#!/vizhome/Eventable-7-1/eventable-7-1?publish=yes" TargetMode="External"/><Relationship Id="rId5" Type="http://schemas.openxmlformats.org/officeDocument/2006/relationships/image" Target="../media/image9.jpg"/><Relationship Id="rId6"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jpe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jpe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jpe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jpe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diagramData" Target="../diagrams/data2.xml"/><Relationship Id="rId6" Type="http://schemas.openxmlformats.org/officeDocument/2006/relationships/diagramLayout" Target="../diagrams/layout2.xml"/><Relationship Id="rId7" Type="http://schemas.openxmlformats.org/officeDocument/2006/relationships/diagramQuickStyle" Target="../diagrams/quickStyle2.xml"/><Relationship Id="rId8" Type="http://schemas.openxmlformats.org/officeDocument/2006/relationships/diagramColors" Target="../diagrams/colors2.xml"/><Relationship Id="rId9"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1" Type="http://schemas.openxmlformats.org/officeDocument/2006/relationships/image" Target="../media/image21.jpeg"/><Relationship Id="rId12"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6.jpeg"/><Relationship Id="rId7" Type="http://schemas.openxmlformats.org/officeDocument/2006/relationships/image" Target="../media/image17.jpg"/><Relationship Id="rId8" Type="http://schemas.openxmlformats.org/officeDocument/2006/relationships/image" Target="../media/image18.jpeg"/><Relationship Id="rId9" Type="http://schemas.openxmlformats.org/officeDocument/2006/relationships/image" Target="../media/image19.jpg"/><Relationship Id="rId10"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8.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9.jpe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jp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habal.in/visuals/kmeans/6.html" TargetMode="External"/><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Rectangle 2"/>
          <p:cNvSpPr/>
          <p:nvPr/>
        </p:nvSpPr>
        <p:spPr>
          <a:xfrm>
            <a:off x="0" y="4620917"/>
            <a:ext cx="9144000" cy="1224366"/>
          </a:xfrm>
          <a:prstGeom prst="rect">
            <a:avLst/>
          </a:prstGeom>
          <a:solidFill>
            <a:schemeClr val="tx2">
              <a:lumMod val="60000"/>
              <a:lumOff val="4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945397" y="0"/>
            <a:ext cx="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5643807"/>
            <a:ext cx="9144000" cy="1404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51719" y="4701475"/>
            <a:ext cx="7820832" cy="861774"/>
          </a:xfrm>
          <a:prstGeom prst="rect">
            <a:avLst/>
          </a:prstGeom>
          <a:noFill/>
          <a:effectLst>
            <a:outerShdw blurRad="50800" dist="76200" dir="2700000" algn="tl" rotWithShape="0">
              <a:prstClr val="black">
                <a:alpha val="40000"/>
              </a:prstClr>
            </a:outerShdw>
          </a:effectLst>
        </p:spPr>
        <p:txBody>
          <a:bodyPr wrap="square" rtlCol="0">
            <a:spAutoFit/>
          </a:bodyPr>
          <a:lstStyle/>
          <a:p>
            <a:r>
              <a:rPr lang="en-US" sz="3000" b="1" dirty="0" smtClean="0">
                <a:solidFill>
                  <a:schemeClr val="bg1"/>
                </a:solidFill>
              </a:rPr>
              <a:t>Eventable Change Management Guide</a:t>
            </a:r>
          </a:p>
          <a:p>
            <a:pPr algn="r"/>
            <a:r>
              <a:rPr lang="en-US" sz="2000" b="1" dirty="0" smtClean="0">
                <a:solidFill>
                  <a:schemeClr val="bg1"/>
                </a:solidFill>
              </a:rPr>
              <a:t>- By Team 2: </a:t>
            </a:r>
            <a:r>
              <a:rPr lang="en-US" sz="2000" b="1" dirty="0" err="1" smtClean="0">
                <a:solidFill>
                  <a:schemeClr val="bg1"/>
                </a:solidFill>
              </a:rPr>
              <a:t>Wenfeng</a:t>
            </a:r>
            <a:r>
              <a:rPr lang="en-US" sz="2000" b="1" dirty="0" smtClean="0">
                <a:solidFill>
                  <a:schemeClr val="bg1"/>
                </a:solidFill>
              </a:rPr>
              <a:t> </a:t>
            </a:r>
            <a:r>
              <a:rPr lang="en-US" sz="2000" b="1" dirty="0" err="1" smtClean="0">
                <a:solidFill>
                  <a:schemeClr val="bg1"/>
                </a:solidFill>
              </a:rPr>
              <a:t>Zhuo</a:t>
            </a:r>
            <a:r>
              <a:rPr lang="en-US" sz="2000" b="1" dirty="0" smtClean="0">
                <a:solidFill>
                  <a:schemeClr val="bg1"/>
                </a:solidFill>
              </a:rPr>
              <a:t> IV, Ray Anthony </a:t>
            </a:r>
            <a:r>
              <a:rPr lang="en-US" sz="2000" b="1" dirty="0" err="1" smtClean="0">
                <a:solidFill>
                  <a:schemeClr val="bg1"/>
                </a:solidFill>
              </a:rPr>
              <a:t>Roderos</a:t>
            </a:r>
            <a:r>
              <a:rPr lang="en-US" sz="2000" b="1" dirty="0" smtClean="0">
                <a:solidFill>
                  <a:schemeClr val="bg1"/>
                </a:solidFill>
              </a:rPr>
              <a:t>, </a:t>
            </a:r>
            <a:r>
              <a:rPr lang="en-US" sz="2000" b="1" dirty="0" err="1" smtClean="0">
                <a:solidFill>
                  <a:schemeClr val="bg1"/>
                </a:solidFill>
              </a:rPr>
              <a:t>Zhiyu</a:t>
            </a:r>
            <a:r>
              <a:rPr lang="en-US" sz="2000" b="1" dirty="0" smtClean="0">
                <a:solidFill>
                  <a:schemeClr val="bg1"/>
                </a:solidFill>
              </a:rPr>
              <a:t> He</a:t>
            </a:r>
            <a:endParaRPr lang="en-US" sz="2000" b="1" dirty="0">
              <a:solidFill>
                <a:schemeClr val="bg1"/>
              </a:solidFill>
            </a:endParaRPr>
          </a:p>
        </p:txBody>
      </p:sp>
      <p:sp>
        <p:nvSpPr>
          <p:cNvPr id="10" name="Slide Number Placeholder 9"/>
          <p:cNvSpPr>
            <a:spLocks noGrp="1"/>
          </p:cNvSpPr>
          <p:nvPr>
            <p:ph type="sldNum" sz="quarter" idx="12"/>
          </p:nvPr>
        </p:nvSpPr>
        <p:spPr/>
        <p:txBody>
          <a:bodyPr/>
          <a:lstStyle/>
          <a:p>
            <a:fld id="{96A89EFC-B1FA-B74C-8F4C-1CCB273E9B77}" type="slidenum">
              <a:rPr lang="en-US" smtClean="0"/>
              <a:t>1</a:t>
            </a:fld>
            <a:endParaRPr lang="en-US"/>
          </a:p>
        </p:txBody>
      </p:sp>
    </p:spTree>
    <p:extLst>
      <p:ext uri="{BB962C8B-B14F-4D97-AF65-F5344CB8AC3E}">
        <p14:creationId xmlns:p14="http://schemas.microsoft.com/office/powerpoint/2010/main" val="937470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17134"/>
            <a:ext cx="9144000" cy="6875134"/>
          </a:xfrm>
          <a:prstGeom prst="rect">
            <a:avLst/>
          </a:prstGeom>
          <a:ln w="28575">
            <a:noFill/>
          </a:ln>
        </p:spPr>
      </p:pic>
      <p:sp>
        <p:nvSpPr>
          <p:cNvPr id="80" name="矩形 1"/>
          <p:cNvSpPr/>
          <p:nvPr/>
        </p:nvSpPr>
        <p:spPr>
          <a:xfrm>
            <a:off x="0" y="2369810"/>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3"/>
          <p:cNvSpPr txBox="1"/>
          <p:nvPr/>
        </p:nvSpPr>
        <p:spPr>
          <a:xfrm>
            <a:off x="410451" y="2593092"/>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03</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82" name="文本框 4"/>
          <p:cNvSpPr txBox="1"/>
          <p:nvPr/>
        </p:nvSpPr>
        <p:spPr>
          <a:xfrm>
            <a:off x="2975100" y="3336899"/>
            <a:ext cx="3284297" cy="1107996"/>
          </a:xfrm>
          <a:prstGeom prst="rect">
            <a:avLst/>
          </a:prstGeom>
          <a:noFill/>
        </p:spPr>
        <p:txBody>
          <a:bodyPr wrap="none" rtlCol="0">
            <a:spAutoFit/>
          </a:bodyPr>
          <a:lstStyle/>
          <a:p>
            <a:pPr algn="ctr"/>
            <a:r>
              <a:rPr lang="en-US" altLang="zh-CN" sz="3300" dirty="0" smtClean="0">
                <a:solidFill>
                  <a:schemeClr val="tx1">
                    <a:lumMod val="75000"/>
                    <a:lumOff val="25000"/>
                  </a:schemeClr>
                </a:solidFill>
                <a:latin typeface="微软雅黑" panose="020B0503020204020204" pitchFamily="34" charset="-122"/>
                <a:ea typeface="微软雅黑" panose="020B0503020204020204" pitchFamily="34" charset="-122"/>
              </a:rPr>
              <a:t>Findings </a:t>
            </a:r>
          </a:p>
          <a:p>
            <a:pPr algn="ctr"/>
            <a:r>
              <a:rPr lang="en-US" altLang="zh-CN" sz="3300" dirty="0" smtClean="0">
                <a:solidFill>
                  <a:schemeClr val="tx1">
                    <a:lumMod val="75000"/>
                    <a:lumOff val="25000"/>
                  </a:schemeClr>
                </a:solidFill>
                <a:latin typeface="微软雅黑" panose="020B0503020204020204" pitchFamily="34" charset="-122"/>
                <a:ea typeface="微软雅黑" panose="020B0503020204020204" pitchFamily="34" charset="-122"/>
              </a:rPr>
              <a:t>and Dashboard</a:t>
            </a:r>
            <a:endParaRPr lang="zh-CN" altLang="en-US" sz="33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28"/>
          <p:cNvSpPr/>
          <p:nvPr/>
        </p:nvSpPr>
        <p:spPr>
          <a:xfrm>
            <a:off x="6731657" y="2369809"/>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29"/>
          <p:cNvGrpSpPr/>
          <p:nvPr/>
        </p:nvGrpSpPr>
        <p:grpSpPr>
          <a:xfrm>
            <a:off x="5697368" y="2813380"/>
            <a:ext cx="432048" cy="432834"/>
            <a:chOff x="6084168" y="1274820"/>
            <a:chExt cx="432048" cy="432834"/>
          </a:xfrm>
        </p:grpSpPr>
        <p:sp>
          <p:nvSpPr>
            <p:cNvPr id="8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87" name="组合 32"/>
          <p:cNvGrpSpPr/>
          <p:nvPr/>
        </p:nvGrpSpPr>
        <p:grpSpPr>
          <a:xfrm>
            <a:off x="4401224" y="2813773"/>
            <a:ext cx="432048" cy="432048"/>
            <a:chOff x="4788024" y="1275213"/>
            <a:chExt cx="432048" cy="432048"/>
          </a:xfrm>
        </p:grpSpPr>
        <p:sp>
          <p:nvSpPr>
            <p:cNvPr id="8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0" name="组合 35"/>
          <p:cNvGrpSpPr/>
          <p:nvPr/>
        </p:nvGrpSpPr>
        <p:grpSpPr>
          <a:xfrm>
            <a:off x="5049296" y="2813380"/>
            <a:ext cx="432833" cy="432834"/>
            <a:chOff x="5436096" y="1274820"/>
            <a:chExt cx="432833" cy="432834"/>
          </a:xfrm>
        </p:grpSpPr>
        <p:sp>
          <p:nvSpPr>
            <p:cNvPr id="91"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3" name="组合 38"/>
          <p:cNvGrpSpPr/>
          <p:nvPr/>
        </p:nvGrpSpPr>
        <p:grpSpPr>
          <a:xfrm>
            <a:off x="3105080" y="2813380"/>
            <a:ext cx="432833" cy="432834"/>
            <a:chOff x="3491880" y="1274820"/>
            <a:chExt cx="432833" cy="432834"/>
          </a:xfrm>
        </p:grpSpPr>
        <p:sp>
          <p:nvSpPr>
            <p:cNvPr id="9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6" name="组合 42"/>
          <p:cNvGrpSpPr/>
          <p:nvPr/>
        </p:nvGrpSpPr>
        <p:grpSpPr>
          <a:xfrm>
            <a:off x="3753152" y="2813380"/>
            <a:ext cx="432833" cy="432834"/>
            <a:chOff x="4139952" y="1274820"/>
            <a:chExt cx="432833" cy="432834"/>
          </a:xfrm>
        </p:grpSpPr>
        <p:sp>
          <p:nvSpPr>
            <p:cNvPr id="9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561750392"/>
      </p:ext>
    </p:extLst>
  </p:cSld>
  <p:clrMapOvr>
    <a:masterClrMapping/>
  </p:clrMapOvr>
  <p:transition spd="slow" advTm="0">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Findings and Dashboard</a:t>
            </a:r>
            <a:endParaRPr lang="en-US" sz="1500" dirty="0"/>
          </a:p>
        </p:txBody>
      </p:sp>
      <p:sp>
        <p:nvSpPr>
          <p:cNvPr id="8" name="TextBox 7"/>
          <p:cNvSpPr txBox="1"/>
          <p:nvPr/>
        </p:nvSpPr>
        <p:spPr>
          <a:xfrm>
            <a:off x="698863" y="1150638"/>
            <a:ext cx="7945075" cy="369332"/>
          </a:xfrm>
          <a:prstGeom prst="rect">
            <a:avLst/>
          </a:prstGeom>
          <a:noFill/>
        </p:spPr>
        <p:txBody>
          <a:bodyPr wrap="square" rtlCol="0">
            <a:spAutoFit/>
          </a:bodyPr>
          <a:lstStyle/>
          <a:p>
            <a:r>
              <a:rPr lang="en-US" dirty="0" smtClean="0"/>
              <a:t>To make everything clear, we made a dashboard </a:t>
            </a:r>
            <a:r>
              <a:rPr lang="en-US" smtClean="0"/>
              <a:t>on Tableau.</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013" y="2953185"/>
            <a:ext cx="6615112" cy="169899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3" name="TextBox 12"/>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10" name="Slide Number Placeholder 9"/>
          <p:cNvSpPr>
            <a:spLocks noGrp="1"/>
          </p:cNvSpPr>
          <p:nvPr>
            <p:ph type="sldNum" sz="quarter" idx="12"/>
          </p:nvPr>
        </p:nvSpPr>
        <p:spPr/>
        <p:txBody>
          <a:bodyPr/>
          <a:lstStyle/>
          <a:p>
            <a:fld id="{F640ECDE-8F69-2E4D-96F4-C87712C24EE2}" type="slidenum">
              <a:rPr lang="en-US" smtClean="0"/>
              <a:t>11</a:t>
            </a:fld>
            <a:endParaRPr lang="en-US"/>
          </a:p>
        </p:txBody>
      </p:sp>
    </p:spTree>
    <p:extLst>
      <p:ext uri="{BB962C8B-B14F-4D97-AF65-F5344CB8AC3E}">
        <p14:creationId xmlns:p14="http://schemas.microsoft.com/office/powerpoint/2010/main" val="286502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Findings and Dashboard</a:t>
            </a:r>
            <a:endParaRPr lang="en-US" sz="1500" dirty="0"/>
          </a:p>
        </p:txBody>
      </p:sp>
      <p:sp>
        <p:nvSpPr>
          <p:cNvPr id="8" name="TextBox 7"/>
          <p:cNvSpPr txBox="1"/>
          <p:nvPr/>
        </p:nvSpPr>
        <p:spPr>
          <a:xfrm>
            <a:off x="433222" y="1150638"/>
            <a:ext cx="8194616" cy="369332"/>
          </a:xfrm>
          <a:prstGeom prst="rect">
            <a:avLst/>
          </a:prstGeom>
          <a:noFill/>
        </p:spPr>
        <p:txBody>
          <a:bodyPr wrap="square" rtlCol="0">
            <a:spAutoFit/>
          </a:bodyPr>
          <a:lstStyle/>
          <a:p>
            <a:r>
              <a:rPr lang="en-US" dirty="0" smtClean="0"/>
              <a:t>Proof of Concept – Tableau Visualization 1 – Subscribers VS  Calendar Views 7 Clusters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Knight Roderos\Desktop\Proof of Concept\WhatsApp Image 2017-07-04 at 1.14.51 AM (1).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004" y="1935495"/>
            <a:ext cx="7399130" cy="4126252"/>
          </a:xfrm>
          <a:prstGeom prst="rect">
            <a:avLst/>
          </a:prstGeom>
          <a:noFill/>
          <a:ln>
            <a:solidFill>
              <a:schemeClr val="accent1"/>
            </a:solid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3" name="TextBox 12"/>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12</a:t>
            </a:fld>
            <a:endParaRPr lang="en-US"/>
          </a:p>
        </p:txBody>
      </p:sp>
    </p:spTree>
    <p:extLst>
      <p:ext uri="{BB962C8B-B14F-4D97-AF65-F5344CB8AC3E}">
        <p14:creationId xmlns:p14="http://schemas.microsoft.com/office/powerpoint/2010/main" val="1330950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Findings and Dashboard</a:t>
            </a:r>
            <a:endParaRPr lang="en-US" sz="1500" dirty="0"/>
          </a:p>
        </p:txBody>
      </p:sp>
      <p:sp>
        <p:nvSpPr>
          <p:cNvPr id="8" name="TextBox 7"/>
          <p:cNvSpPr txBox="1"/>
          <p:nvPr/>
        </p:nvSpPr>
        <p:spPr>
          <a:xfrm>
            <a:off x="378104" y="1150638"/>
            <a:ext cx="8344929" cy="369332"/>
          </a:xfrm>
          <a:prstGeom prst="rect">
            <a:avLst/>
          </a:prstGeom>
          <a:noFill/>
        </p:spPr>
        <p:txBody>
          <a:bodyPr wrap="square" rtlCol="0">
            <a:spAutoFit/>
          </a:bodyPr>
          <a:lstStyle/>
          <a:p>
            <a:r>
              <a:rPr lang="en-US" dirty="0"/>
              <a:t>Proof of Concept – Tableau Visualization </a:t>
            </a:r>
            <a:r>
              <a:rPr lang="en-US" dirty="0" smtClean="0"/>
              <a:t>2 </a:t>
            </a:r>
            <a:r>
              <a:rPr lang="en-US" dirty="0"/>
              <a:t>– Subscribers </a:t>
            </a:r>
            <a:r>
              <a:rPr lang="en-US" dirty="0" err="1"/>
              <a:t>vs</a:t>
            </a:r>
            <a:r>
              <a:rPr lang="en-US" dirty="0"/>
              <a:t>  Calendar Views </a:t>
            </a:r>
            <a:r>
              <a:rPr lang="en-US" dirty="0" smtClean="0"/>
              <a:t>10 </a:t>
            </a:r>
            <a:r>
              <a:rPr lang="en-US" dirty="0"/>
              <a:t>Clusters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Users\Knight Roderos\Desktop\Proof of Concept\WhatsApp Image 2017-07-04 at 1.14.51 AM (3).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44" y="2039986"/>
            <a:ext cx="7039050" cy="3934268"/>
          </a:xfrm>
          <a:prstGeom prst="rect">
            <a:avLst/>
          </a:prstGeom>
          <a:noFill/>
          <a:ln>
            <a:solidFill>
              <a:schemeClr val="accent1"/>
            </a:solid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3" name="TextBox 12"/>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13</a:t>
            </a:fld>
            <a:endParaRPr lang="en-US"/>
          </a:p>
        </p:txBody>
      </p:sp>
    </p:spTree>
    <p:extLst>
      <p:ext uri="{BB962C8B-B14F-4D97-AF65-F5344CB8AC3E}">
        <p14:creationId xmlns:p14="http://schemas.microsoft.com/office/powerpoint/2010/main" val="33291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Findings and Dashboard</a:t>
            </a:r>
            <a:endParaRPr lang="en-US" sz="1500" dirty="0"/>
          </a:p>
        </p:txBody>
      </p:sp>
      <p:sp>
        <p:nvSpPr>
          <p:cNvPr id="8" name="TextBox 7"/>
          <p:cNvSpPr txBox="1"/>
          <p:nvPr/>
        </p:nvSpPr>
        <p:spPr>
          <a:xfrm>
            <a:off x="698863" y="1012138"/>
            <a:ext cx="7945075" cy="646331"/>
          </a:xfrm>
          <a:prstGeom prst="rect">
            <a:avLst/>
          </a:prstGeom>
          <a:noFill/>
        </p:spPr>
        <p:txBody>
          <a:bodyPr wrap="square" rtlCol="0">
            <a:spAutoFit/>
          </a:bodyPr>
          <a:lstStyle/>
          <a:p>
            <a:r>
              <a:rPr lang="en-US" dirty="0"/>
              <a:t>Proof of Concept – Tableau Visualization </a:t>
            </a:r>
            <a:r>
              <a:rPr lang="en-US" dirty="0" smtClean="0"/>
              <a:t>3</a:t>
            </a:r>
          </a:p>
          <a:p>
            <a:r>
              <a:rPr lang="en-US" dirty="0" err="1" smtClean="0"/>
              <a:t>LowUser</a:t>
            </a:r>
            <a:r>
              <a:rPr lang="en-US" dirty="0" smtClean="0"/>
              <a:t> Ratio and </a:t>
            </a:r>
            <a:r>
              <a:rPr lang="en-US" dirty="0" err="1" smtClean="0"/>
              <a:t>SuperUser</a:t>
            </a:r>
            <a:r>
              <a:rPr lang="en-US" dirty="0" smtClean="0"/>
              <a:t> Ratio VS Subscribers  at 20 Clusters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098" name="Picture 2" descr="C:\Users\Knight Roderos\Desktop\Proof of Concept\WhatsApp Image 2017-07-04 at 1.18.54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20" y="1927318"/>
            <a:ext cx="7470898" cy="4168438"/>
          </a:xfrm>
          <a:prstGeom prst="rect">
            <a:avLst/>
          </a:prstGeom>
          <a:noFill/>
          <a:ln>
            <a:solidFill>
              <a:schemeClr val="accent1"/>
            </a:solid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3" name="TextBox 12"/>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14</a:t>
            </a:fld>
            <a:endParaRPr lang="en-US"/>
          </a:p>
        </p:txBody>
      </p:sp>
    </p:spTree>
    <p:extLst>
      <p:ext uri="{BB962C8B-B14F-4D97-AF65-F5344CB8AC3E}">
        <p14:creationId xmlns:p14="http://schemas.microsoft.com/office/powerpoint/2010/main" val="1558162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Findings and Dashboard</a:t>
            </a:r>
            <a:endParaRPr lang="en-US" sz="15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C:\Users\Knight Roderos\Desktop\Proof of Concept\WhatsApp Image 2017-07-04 at 1.14.51 A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21" y="1970761"/>
            <a:ext cx="7308896" cy="4055721"/>
          </a:xfrm>
          <a:prstGeom prst="rect">
            <a:avLst/>
          </a:prstGeom>
          <a:noFill/>
          <a:ln>
            <a:solidFill>
              <a:schemeClr val="accent1"/>
            </a:solid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98863" y="1012138"/>
            <a:ext cx="7945075" cy="646331"/>
          </a:xfrm>
          <a:prstGeom prst="rect">
            <a:avLst/>
          </a:prstGeom>
          <a:noFill/>
        </p:spPr>
        <p:txBody>
          <a:bodyPr wrap="square" rtlCol="0">
            <a:spAutoFit/>
          </a:bodyPr>
          <a:lstStyle/>
          <a:p>
            <a:r>
              <a:rPr lang="en-US" dirty="0"/>
              <a:t>Proof of Concept – Tableau Visualization </a:t>
            </a:r>
            <a:r>
              <a:rPr lang="en-US" dirty="0" smtClean="0"/>
              <a:t>4</a:t>
            </a:r>
          </a:p>
          <a:p>
            <a:r>
              <a:rPr lang="en-US" dirty="0" smtClean="0"/>
              <a:t>Calendar Views </a:t>
            </a:r>
            <a:r>
              <a:rPr lang="en-US" dirty="0" err="1" smtClean="0"/>
              <a:t>vs</a:t>
            </a:r>
            <a:r>
              <a:rPr lang="en-US" dirty="0" smtClean="0"/>
              <a:t> </a:t>
            </a:r>
            <a:r>
              <a:rPr lang="en-US" dirty="0" err="1" smtClean="0"/>
              <a:t>NCharDescription</a:t>
            </a:r>
            <a:r>
              <a:rPr lang="en-US" dirty="0" smtClean="0"/>
              <a:t> and Start Month  at 20 Clusters</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5" name="TextBox 14"/>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15</a:t>
            </a:fld>
            <a:endParaRPr lang="en-US"/>
          </a:p>
        </p:txBody>
      </p:sp>
    </p:spTree>
    <p:extLst>
      <p:ext uri="{BB962C8B-B14F-4D97-AF65-F5344CB8AC3E}">
        <p14:creationId xmlns:p14="http://schemas.microsoft.com/office/powerpoint/2010/main" val="1344251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3</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Findings and Dashboard</a:t>
            </a:r>
            <a:endParaRPr lang="en-US" sz="15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graphicFrame>
        <p:nvGraphicFramePr>
          <p:cNvPr id="2" name="Diagram 1"/>
          <p:cNvGraphicFramePr/>
          <p:nvPr>
            <p:extLst>
              <p:ext uri="{D42A27DB-BD31-4B8C-83A1-F6EECF244321}">
                <p14:modId xmlns:p14="http://schemas.microsoft.com/office/powerpoint/2010/main" val="438434164"/>
              </p:ext>
            </p:extLst>
          </p:nvPr>
        </p:nvGraphicFramePr>
        <p:xfrm>
          <a:off x="-1013508" y="2067864"/>
          <a:ext cx="5671730" cy="36399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3" name="Shape 3883"/>
          <p:cNvSpPr/>
          <p:nvPr/>
        </p:nvSpPr>
        <p:spPr>
          <a:xfrm>
            <a:off x="3725333" y="1932396"/>
            <a:ext cx="4671701"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24" name="Shape 3885"/>
          <p:cNvSpPr/>
          <p:nvPr/>
        </p:nvSpPr>
        <p:spPr>
          <a:xfrm>
            <a:off x="4107952" y="2444227"/>
            <a:ext cx="4099068" cy="428451"/>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r>
              <a:rPr lang="en-US" altLang="zh-CN" sz="1200" dirty="0" smtClean="0">
                <a:solidFill>
                  <a:schemeClr val="tx1">
                    <a:lumMod val="75000"/>
                    <a:lumOff val="25000"/>
                  </a:schemeClr>
                </a:solidFill>
                <a:latin typeface="Calibri" charset="0"/>
                <a:ea typeface="Calibri" charset="0"/>
                <a:cs typeface="Calibri" charset="0"/>
              </a:rPr>
              <a:t>Variables that are out of Eventable’s control such as time, place, date and so on have no correlation with event’s performance</a:t>
            </a:r>
            <a:endParaRPr lang="en-US" altLang="zh-CN" sz="1200" dirty="0">
              <a:solidFill>
                <a:schemeClr val="tx1">
                  <a:lumMod val="75000"/>
                  <a:lumOff val="25000"/>
                </a:schemeClr>
              </a:solidFill>
              <a:latin typeface="Calibri" charset="0"/>
              <a:ea typeface="Calibri" charset="0"/>
              <a:cs typeface="Calibri" charset="0"/>
            </a:endParaRPr>
          </a:p>
        </p:txBody>
      </p:sp>
      <p:sp>
        <p:nvSpPr>
          <p:cNvPr id="25" name="Shape 3886"/>
          <p:cNvSpPr/>
          <p:nvPr/>
        </p:nvSpPr>
        <p:spPr>
          <a:xfrm>
            <a:off x="3725333" y="2937456"/>
            <a:ext cx="4671701"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27" name="Shape 3889"/>
          <p:cNvSpPr/>
          <p:nvPr/>
        </p:nvSpPr>
        <p:spPr>
          <a:xfrm>
            <a:off x="3725333" y="4000387"/>
            <a:ext cx="4671701"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29" name="Text Placeholder 5"/>
          <p:cNvSpPr txBox="1"/>
          <p:nvPr/>
        </p:nvSpPr>
        <p:spPr>
          <a:xfrm>
            <a:off x="4398575" y="2005067"/>
            <a:ext cx="3297534" cy="306559"/>
          </a:xfrm>
          <a:prstGeom prst="rect">
            <a:avLst/>
          </a:prstGeom>
        </p:spPr>
        <p:txBody>
          <a:bodyPr anchor="ct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400" dirty="0" smtClean="0">
                <a:solidFill>
                  <a:srgbClr val="FCFCFC"/>
                </a:solidFill>
                <a:latin typeface="微软雅黑" panose="020B0503020204020204" pitchFamily="34" charset="-122"/>
                <a:ea typeface="微软雅黑" panose="020B0503020204020204" pitchFamily="34" charset="-122"/>
              </a:rPr>
              <a:t>Finding 1:  Uncontrollable Variables</a:t>
            </a:r>
            <a:endParaRPr lang="en-US" sz="1400" dirty="0">
              <a:solidFill>
                <a:srgbClr val="FCFCFC"/>
              </a:solidFill>
              <a:latin typeface="微软雅黑" panose="020B0503020204020204" pitchFamily="34" charset="-122"/>
              <a:ea typeface="微软雅黑" panose="020B0503020204020204" pitchFamily="34" charset="-122"/>
            </a:endParaRPr>
          </a:p>
        </p:txBody>
      </p:sp>
      <p:sp>
        <p:nvSpPr>
          <p:cNvPr id="31" name="Text Placeholder 5"/>
          <p:cNvSpPr txBox="1"/>
          <p:nvPr/>
        </p:nvSpPr>
        <p:spPr>
          <a:xfrm>
            <a:off x="4398575" y="3010127"/>
            <a:ext cx="3413334"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Finding 2:  Non-correlated Variables</a:t>
            </a:r>
            <a:endParaRPr lang="en-US" altLang="zh-CN" sz="1400" dirty="0">
              <a:solidFill>
                <a:srgbClr val="FCFCFC"/>
              </a:solidFill>
              <a:latin typeface="微软雅黑" panose="020B0503020204020204" pitchFamily="34" charset="-122"/>
              <a:ea typeface="微软雅黑" panose="020B0503020204020204" pitchFamily="34" charset="-122"/>
            </a:endParaRPr>
          </a:p>
        </p:txBody>
      </p:sp>
      <p:sp>
        <p:nvSpPr>
          <p:cNvPr id="32" name="Shape 3885"/>
          <p:cNvSpPr/>
          <p:nvPr/>
        </p:nvSpPr>
        <p:spPr>
          <a:xfrm>
            <a:off x="4107952" y="3465441"/>
            <a:ext cx="4099068" cy="443198"/>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r>
              <a:rPr lang="en-US" altLang="zh-CN" sz="1200" dirty="0" smtClean="0">
                <a:solidFill>
                  <a:schemeClr val="tx1">
                    <a:lumMod val="75000"/>
                    <a:lumOff val="25000"/>
                  </a:schemeClr>
                </a:solidFill>
                <a:latin typeface="Calibri" charset="0"/>
                <a:ea typeface="Calibri" charset="0"/>
                <a:cs typeface="Calibri" charset="0"/>
              </a:rPr>
              <a:t>There is no correlation with the number of high-performing users and low performing users with the number of subscribers</a:t>
            </a:r>
            <a:endParaRPr lang="en-US" altLang="zh-CN" sz="1200" dirty="0">
              <a:solidFill>
                <a:schemeClr val="tx1">
                  <a:lumMod val="75000"/>
                  <a:lumOff val="25000"/>
                </a:schemeClr>
              </a:solidFill>
              <a:latin typeface="Calibri" charset="0"/>
              <a:ea typeface="Calibri" charset="0"/>
              <a:cs typeface="Calibri" charset="0"/>
            </a:endParaRPr>
          </a:p>
        </p:txBody>
      </p:sp>
      <p:sp>
        <p:nvSpPr>
          <p:cNvPr id="33" name="Text Placeholder 5"/>
          <p:cNvSpPr txBox="1"/>
          <p:nvPr/>
        </p:nvSpPr>
        <p:spPr>
          <a:xfrm>
            <a:off x="4196471" y="4090447"/>
            <a:ext cx="3413334"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Finding 3:  </a:t>
            </a:r>
            <a:r>
              <a:rPr lang="en-US" altLang="zh-CN" sz="1400" smtClean="0">
                <a:solidFill>
                  <a:srgbClr val="FCFCFC"/>
                </a:solidFill>
                <a:latin typeface="微软雅黑" panose="020B0503020204020204" pitchFamily="34" charset="-122"/>
                <a:ea typeface="微软雅黑" panose="020B0503020204020204" pitchFamily="34" charset="-122"/>
              </a:rPr>
              <a:t>Correlated Variables</a:t>
            </a:r>
            <a:endParaRPr lang="en-US" altLang="zh-CN" sz="1400" dirty="0">
              <a:solidFill>
                <a:srgbClr val="FCFCFC"/>
              </a:solidFill>
              <a:latin typeface="微软雅黑" panose="020B0503020204020204" pitchFamily="34" charset="-122"/>
              <a:ea typeface="微软雅黑" panose="020B0503020204020204" pitchFamily="34" charset="-122"/>
            </a:endParaRPr>
          </a:p>
        </p:txBody>
      </p:sp>
      <p:sp>
        <p:nvSpPr>
          <p:cNvPr id="34" name="Shape 3885"/>
          <p:cNvSpPr/>
          <p:nvPr/>
        </p:nvSpPr>
        <p:spPr>
          <a:xfrm>
            <a:off x="4107952" y="4531478"/>
            <a:ext cx="4099068" cy="664797"/>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r>
              <a:rPr lang="en-US" altLang="zh-CN" sz="1200" dirty="0" smtClean="0">
                <a:solidFill>
                  <a:schemeClr val="tx1">
                    <a:lumMod val="75000"/>
                    <a:lumOff val="25000"/>
                  </a:schemeClr>
                </a:solidFill>
                <a:latin typeface="Calibri" charset="0"/>
                <a:ea typeface="Calibri" charset="0"/>
                <a:cs typeface="Calibri" charset="0"/>
              </a:rPr>
              <a:t>There is a correlation with the number of characters in the title and character descriptions to number of views. Good short titles with detailed descriptions keep subscriber’s interest high.</a:t>
            </a:r>
            <a:endParaRPr lang="en-US" altLang="zh-CN" sz="1200" dirty="0">
              <a:solidFill>
                <a:schemeClr val="tx1">
                  <a:lumMod val="75000"/>
                  <a:lumOff val="25000"/>
                </a:schemeClr>
              </a:solidFill>
              <a:latin typeface="Calibri" charset="0"/>
              <a:ea typeface="Calibri" charset="0"/>
              <a:cs typeface="Calibri" charset="0"/>
            </a:endParaRPr>
          </a:p>
        </p:txBody>
      </p:sp>
      <p:sp>
        <p:nvSpPr>
          <p:cNvPr id="35" name="Shape 3886"/>
          <p:cNvSpPr/>
          <p:nvPr/>
        </p:nvSpPr>
        <p:spPr>
          <a:xfrm>
            <a:off x="3725332" y="5239233"/>
            <a:ext cx="4671701" cy="451901"/>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36" name="Text Placeholder 5"/>
          <p:cNvSpPr txBox="1"/>
          <p:nvPr/>
        </p:nvSpPr>
        <p:spPr>
          <a:xfrm>
            <a:off x="4398574" y="5311904"/>
            <a:ext cx="3413334"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400" dirty="0" smtClean="0">
                <a:solidFill>
                  <a:srgbClr val="FCFCFC"/>
                </a:solidFill>
                <a:latin typeface="微软雅黑" panose="020B0503020204020204" pitchFamily="34" charset="-122"/>
                <a:ea typeface="微软雅黑" panose="020B0503020204020204" pitchFamily="34" charset="-122"/>
              </a:rPr>
              <a:t>Finding 4:  Highly Correlated Variables</a:t>
            </a:r>
            <a:endParaRPr lang="en-US" altLang="zh-CN" sz="1400" dirty="0">
              <a:solidFill>
                <a:srgbClr val="FCFCFC"/>
              </a:solidFill>
              <a:latin typeface="微软雅黑" panose="020B0503020204020204" pitchFamily="34" charset="-122"/>
              <a:ea typeface="微软雅黑" panose="020B0503020204020204" pitchFamily="34" charset="-122"/>
            </a:endParaRPr>
          </a:p>
        </p:txBody>
      </p:sp>
      <p:sp>
        <p:nvSpPr>
          <p:cNvPr id="37" name="Shape 3885"/>
          <p:cNvSpPr/>
          <p:nvPr/>
        </p:nvSpPr>
        <p:spPr>
          <a:xfrm>
            <a:off x="4107952" y="5767777"/>
            <a:ext cx="4099068" cy="428451"/>
          </a:xfrm>
          <a:prstGeom prst="rect">
            <a:avLst/>
          </a:prstGeom>
          <a:noFill/>
          <a:ln w="12700" cap="flat">
            <a:noFill/>
            <a:miter lim="400000"/>
          </a:ln>
          <a:effectLst/>
        </p:spPr>
        <p:txBody>
          <a:bodyPr wrap="square" lIns="0" tIns="0" rIns="0" bIns="0" numCol="1" anchor="t">
            <a:spAutoFit/>
          </a:bodyPr>
          <a:lstStyle>
            <a:lvl1pPr>
              <a:lnSpc>
                <a:spcPct val="120000"/>
              </a:lnSpc>
              <a:spcBef>
                <a:spcPts val="4500"/>
              </a:spcBef>
              <a:defRPr sz="2000">
                <a:solidFill>
                  <a:srgbClr val="53585F"/>
                </a:solidFill>
              </a:defRPr>
            </a:lvl1pPr>
          </a:lstStyle>
          <a:p>
            <a:r>
              <a:rPr lang="en-US" altLang="zh-CN" sz="1200" dirty="0" smtClean="0">
                <a:solidFill>
                  <a:schemeClr val="tx1">
                    <a:lumMod val="75000"/>
                    <a:lumOff val="25000"/>
                  </a:schemeClr>
                </a:solidFill>
                <a:latin typeface="Calibri" charset="0"/>
                <a:ea typeface="Calibri" charset="0"/>
                <a:cs typeface="Calibri" charset="0"/>
              </a:rPr>
              <a:t>There is a high correlation with both performance metrics, subscribers and calendar view</a:t>
            </a:r>
            <a:r>
              <a:rPr lang="en-US" altLang="zh-CN" sz="1200" smtClean="0">
                <a:solidFill>
                  <a:schemeClr val="tx1">
                    <a:lumMod val="75000"/>
                    <a:lumOff val="25000"/>
                  </a:schemeClr>
                </a:solidFill>
                <a:latin typeface="Calibri" charset="0"/>
                <a:ea typeface="Calibri" charset="0"/>
                <a:cs typeface="Calibri" charset="0"/>
              </a:rPr>
              <a:t>. </a:t>
            </a:r>
            <a:endParaRPr lang="en-US" altLang="zh-CN" sz="1200" dirty="0">
              <a:solidFill>
                <a:schemeClr val="tx1">
                  <a:lumMod val="75000"/>
                  <a:lumOff val="25000"/>
                </a:schemeClr>
              </a:solidFill>
              <a:latin typeface="Calibri" charset="0"/>
              <a:ea typeface="Calibri" charset="0"/>
              <a:cs typeface="Calibri" charset="0"/>
            </a:endParaRPr>
          </a:p>
        </p:txBody>
      </p:sp>
      <p:sp>
        <p:nvSpPr>
          <p:cNvPr id="38" name="Freeform 5"/>
          <p:cNvSpPr/>
          <p:nvPr/>
        </p:nvSpPr>
        <p:spPr bwMode="auto">
          <a:xfrm>
            <a:off x="3065275" y="2178757"/>
            <a:ext cx="547516" cy="3804450"/>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TextBox 38"/>
          <p:cNvSpPr txBox="1"/>
          <p:nvPr/>
        </p:nvSpPr>
        <p:spPr>
          <a:xfrm>
            <a:off x="698863" y="1012138"/>
            <a:ext cx="7945075" cy="646331"/>
          </a:xfrm>
          <a:prstGeom prst="rect">
            <a:avLst/>
          </a:prstGeom>
          <a:noFill/>
        </p:spPr>
        <p:txBody>
          <a:bodyPr wrap="square" rtlCol="0">
            <a:spAutoFit/>
          </a:bodyPr>
          <a:lstStyle/>
          <a:p>
            <a:r>
              <a:rPr lang="en-US" dirty="0" smtClean="0"/>
              <a:t>With our approach to the analysis, we found various correlations among variables, and the number of subscriber becomes an important determinant factor.</a:t>
            </a:r>
            <a:endParaRPr lang="en-US" dirty="0"/>
          </a:p>
        </p:txBody>
      </p:sp>
      <p:sp>
        <p:nvSpPr>
          <p:cNvPr id="40" name="TextBox 39"/>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8" name="Slide Number Placeholder 7"/>
          <p:cNvSpPr>
            <a:spLocks noGrp="1"/>
          </p:cNvSpPr>
          <p:nvPr>
            <p:ph type="sldNum" sz="quarter" idx="12"/>
          </p:nvPr>
        </p:nvSpPr>
        <p:spPr/>
        <p:txBody>
          <a:bodyPr/>
          <a:lstStyle/>
          <a:p>
            <a:fld id="{F640ECDE-8F69-2E4D-96F4-C87712C24EE2}" type="slidenum">
              <a:rPr lang="en-US" smtClean="0"/>
              <a:t>16</a:t>
            </a:fld>
            <a:endParaRPr lang="en-US"/>
          </a:p>
        </p:txBody>
      </p:sp>
    </p:spTree>
    <p:extLst>
      <p:ext uri="{BB962C8B-B14F-4D97-AF65-F5344CB8AC3E}">
        <p14:creationId xmlns:p14="http://schemas.microsoft.com/office/powerpoint/2010/main" val="2007435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17134"/>
            <a:ext cx="9144000" cy="6875134"/>
          </a:xfrm>
          <a:prstGeom prst="rect">
            <a:avLst/>
          </a:prstGeom>
          <a:ln w="28575">
            <a:noFill/>
          </a:ln>
        </p:spPr>
      </p:pic>
      <p:sp>
        <p:nvSpPr>
          <p:cNvPr id="80" name="矩形 1"/>
          <p:cNvSpPr/>
          <p:nvPr/>
        </p:nvSpPr>
        <p:spPr>
          <a:xfrm>
            <a:off x="0" y="2369810"/>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3"/>
          <p:cNvSpPr txBox="1"/>
          <p:nvPr/>
        </p:nvSpPr>
        <p:spPr>
          <a:xfrm>
            <a:off x="410451" y="2593092"/>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04</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82" name="文本框 4"/>
          <p:cNvSpPr txBox="1"/>
          <p:nvPr/>
        </p:nvSpPr>
        <p:spPr>
          <a:xfrm>
            <a:off x="2518756" y="3420433"/>
            <a:ext cx="4196983" cy="600164"/>
          </a:xfrm>
          <a:prstGeom prst="rect">
            <a:avLst/>
          </a:prstGeom>
          <a:noFill/>
        </p:spPr>
        <p:txBody>
          <a:bodyPr wrap="none" rtlCol="0">
            <a:spAutoFit/>
          </a:bodyPr>
          <a:lstStyle/>
          <a:p>
            <a:r>
              <a:rPr lang="en-US" altLang="zh-CN" sz="3300" smtClean="0">
                <a:solidFill>
                  <a:schemeClr val="tx1">
                    <a:lumMod val="75000"/>
                    <a:lumOff val="25000"/>
                  </a:schemeClr>
                </a:solidFill>
                <a:latin typeface="微软雅黑" panose="020B0503020204020204" pitchFamily="34" charset="-122"/>
                <a:ea typeface="微软雅黑" panose="020B0503020204020204" pitchFamily="34" charset="-122"/>
              </a:rPr>
              <a:t>Solution and Action</a:t>
            </a:r>
            <a:endParaRPr lang="zh-CN" altLang="en-US" sz="33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28"/>
          <p:cNvSpPr/>
          <p:nvPr/>
        </p:nvSpPr>
        <p:spPr>
          <a:xfrm>
            <a:off x="6731657" y="2369809"/>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29"/>
          <p:cNvGrpSpPr/>
          <p:nvPr/>
        </p:nvGrpSpPr>
        <p:grpSpPr>
          <a:xfrm>
            <a:off x="5697368" y="2813380"/>
            <a:ext cx="432048" cy="432834"/>
            <a:chOff x="6084168" y="1274820"/>
            <a:chExt cx="432048" cy="432834"/>
          </a:xfrm>
        </p:grpSpPr>
        <p:sp>
          <p:nvSpPr>
            <p:cNvPr id="8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87" name="组合 32"/>
          <p:cNvGrpSpPr/>
          <p:nvPr/>
        </p:nvGrpSpPr>
        <p:grpSpPr>
          <a:xfrm>
            <a:off x="4401224" y="2813773"/>
            <a:ext cx="432048" cy="432048"/>
            <a:chOff x="4788024" y="1275213"/>
            <a:chExt cx="432048" cy="432048"/>
          </a:xfrm>
        </p:grpSpPr>
        <p:sp>
          <p:nvSpPr>
            <p:cNvPr id="8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0" name="组合 35"/>
          <p:cNvGrpSpPr/>
          <p:nvPr/>
        </p:nvGrpSpPr>
        <p:grpSpPr>
          <a:xfrm>
            <a:off x="5049296" y="2813380"/>
            <a:ext cx="432833" cy="432834"/>
            <a:chOff x="5436096" y="1274820"/>
            <a:chExt cx="432833" cy="432834"/>
          </a:xfrm>
        </p:grpSpPr>
        <p:sp>
          <p:nvSpPr>
            <p:cNvPr id="91"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3" name="组合 38"/>
          <p:cNvGrpSpPr/>
          <p:nvPr/>
        </p:nvGrpSpPr>
        <p:grpSpPr>
          <a:xfrm>
            <a:off x="3105080" y="2813380"/>
            <a:ext cx="432833" cy="432834"/>
            <a:chOff x="3491880" y="1274820"/>
            <a:chExt cx="432833" cy="432834"/>
          </a:xfrm>
        </p:grpSpPr>
        <p:sp>
          <p:nvSpPr>
            <p:cNvPr id="9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6" name="组合 42"/>
          <p:cNvGrpSpPr/>
          <p:nvPr/>
        </p:nvGrpSpPr>
        <p:grpSpPr>
          <a:xfrm>
            <a:off x="3753152" y="2813380"/>
            <a:ext cx="432833" cy="432834"/>
            <a:chOff x="4139952" y="1274820"/>
            <a:chExt cx="432833" cy="432834"/>
          </a:xfrm>
        </p:grpSpPr>
        <p:sp>
          <p:nvSpPr>
            <p:cNvPr id="9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019378121"/>
      </p:ext>
    </p:extLst>
  </p:cSld>
  <p:clrMapOvr>
    <a:masterClrMapping/>
  </p:clrMapOvr>
  <p:transition spd="slow" advTm="0">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10886" y="-9890"/>
            <a:ext cx="9157187" cy="6867890"/>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0038" y="6480925"/>
            <a:ext cx="4127863" cy="276999"/>
          </a:xfrm>
          <a:prstGeom prst="rect">
            <a:avLst/>
          </a:prstGeom>
          <a:noFill/>
        </p:spPr>
        <p:txBody>
          <a:bodyPr wrap="square" rtlCol="0">
            <a:spAutoFit/>
          </a:bodyPr>
          <a:lstStyle/>
          <a:p>
            <a:r>
              <a:rPr lang="en-US" sz="1200" dirty="0" smtClean="0">
                <a:solidFill>
                  <a:schemeClr val="bg1"/>
                </a:solidFill>
              </a:rPr>
              <a:t>Capstone Project: Eventable</a:t>
            </a:r>
            <a:endParaRPr lang="en-US" sz="1200" dirty="0">
              <a:solidFill>
                <a:schemeClr val="bg1"/>
              </a:solidFill>
            </a:endParaRPr>
          </a:p>
        </p:txBody>
      </p:sp>
      <p:sp>
        <p:nvSpPr>
          <p:cNvPr id="6" name="Rectangle 5"/>
          <p:cNvSpPr/>
          <p:nvPr/>
        </p:nvSpPr>
        <p:spPr>
          <a:xfrm>
            <a:off x="483326" y="279324"/>
            <a:ext cx="431074" cy="373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sp>
        <p:nvSpPr>
          <p:cNvPr id="8" name="TextBox 7"/>
          <p:cNvSpPr txBox="1"/>
          <p:nvPr/>
        </p:nvSpPr>
        <p:spPr>
          <a:xfrm>
            <a:off x="483326" y="1012138"/>
            <a:ext cx="8272060" cy="646331"/>
          </a:xfrm>
          <a:prstGeom prst="rect">
            <a:avLst/>
          </a:prstGeom>
          <a:noFill/>
        </p:spPr>
        <p:txBody>
          <a:bodyPr wrap="square" rtlCol="0">
            <a:spAutoFit/>
          </a:bodyPr>
          <a:lstStyle/>
          <a:p>
            <a:r>
              <a:rPr lang="en-US"/>
              <a:t>By partnering with 3</a:t>
            </a:r>
            <a:r>
              <a:rPr lang="en-US" baseline="30000"/>
              <a:t>rd</a:t>
            </a:r>
            <a:r>
              <a:rPr lang="en-US"/>
              <a:t> party programmatic platforms would allow us to use targeted Ads to reach out to more relevant consumers, and thus increase subscribers.</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54" name="TextBox 53"/>
          <p:cNvSpPr txBox="1"/>
          <p:nvPr/>
        </p:nvSpPr>
        <p:spPr>
          <a:xfrm>
            <a:off x="848387" y="3300734"/>
            <a:ext cx="1193420" cy="669378"/>
          </a:xfrm>
          <a:prstGeom prst="rect">
            <a:avLst/>
          </a:prstGeom>
          <a:noFill/>
        </p:spPr>
        <p:txBody>
          <a:bodyPr wrap="square" lIns="68543" tIns="34272" rIns="68543" bIns="34272" rtlCol="0" anchor="ctr">
            <a:spAutoFit/>
          </a:bodyPr>
          <a:lstStyle/>
          <a:p>
            <a:pPr algn="ctr"/>
            <a:r>
              <a:rPr lang="en-US" altLang="zh-CN" sz="1300" smtClean="0">
                <a:solidFill>
                  <a:schemeClr val="tx1">
                    <a:lumMod val="85000"/>
                    <a:lumOff val="15000"/>
                  </a:schemeClr>
                </a:solidFill>
                <a:latin typeface="微软雅黑" panose="020B0503020204020204" pitchFamily="34" charset="-122"/>
                <a:ea typeface="微软雅黑" panose="020B0503020204020204" pitchFamily="34" charset="-122"/>
              </a:rPr>
              <a:t>Partner with 3</a:t>
            </a:r>
            <a:r>
              <a:rPr lang="en-US" altLang="zh-CN" sz="1300" baseline="30000" smtClean="0">
                <a:solidFill>
                  <a:schemeClr val="tx1">
                    <a:lumMod val="85000"/>
                    <a:lumOff val="15000"/>
                  </a:schemeClr>
                </a:solidFill>
                <a:latin typeface="微软雅黑" panose="020B0503020204020204" pitchFamily="34" charset="-122"/>
                <a:ea typeface="微软雅黑" panose="020B0503020204020204" pitchFamily="34" charset="-122"/>
              </a:rPr>
              <a:t>rd</a:t>
            </a:r>
            <a:r>
              <a:rPr lang="en-US" altLang="zh-CN" sz="1300" smtClean="0">
                <a:solidFill>
                  <a:schemeClr val="tx1">
                    <a:lumMod val="85000"/>
                    <a:lumOff val="15000"/>
                  </a:schemeClr>
                </a:solidFill>
                <a:latin typeface="微软雅黑" panose="020B0503020204020204" pitchFamily="34" charset="-122"/>
                <a:ea typeface="微软雅黑" panose="020B0503020204020204" pitchFamily="34" charset="-122"/>
              </a:rPr>
              <a:t> Party Platforms</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2406869" y="4308823"/>
            <a:ext cx="842415" cy="469323"/>
          </a:xfrm>
          <a:prstGeom prst="rect">
            <a:avLst/>
          </a:prstGeom>
          <a:noFill/>
        </p:spPr>
        <p:txBody>
          <a:bodyPr wrap="square" lIns="68543" tIns="34272" rIns="68543" bIns="3427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en-US" altLang="zh-CN" sz="1300" dirty="0" smtClean="0">
                <a:solidFill>
                  <a:schemeClr val="tx1">
                    <a:lumMod val="85000"/>
                    <a:lumOff val="15000"/>
                  </a:schemeClr>
                </a:solidFill>
              </a:rPr>
              <a:t>Target Ads</a:t>
            </a:r>
            <a:endParaRPr lang="zh-CN" altLang="en-US" sz="1300" dirty="0">
              <a:solidFill>
                <a:schemeClr val="tx1">
                  <a:lumMod val="85000"/>
                  <a:lumOff val="15000"/>
                </a:schemeClr>
              </a:solidFill>
            </a:endParaRPr>
          </a:p>
        </p:txBody>
      </p:sp>
      <p:sp>
        <p:nvSpPr>
          <p:cNvPr id="56" name="TextBox 55"/>
          <p:cNvSpPr txBox="1"/>
          <p:nvPr/>
        </p:nvSpPr>
        <p:spPr>
          <a:xfrm>
            <a:off x="3479922" y="3481061"/>
            <a:ext cx="1193420" cy="469323"/>
          </a:xfrm>
          <a:prstGeom prst="rect">
            <a:avLst/>
          </a:prstGeom>
          <a:noFill/>
        </p:spPr>
        <p:txBody>
          <a:bodyPr wrap="square" lIns="68543" tIns="34272" rIns="68543" bIns="34272" rtlCol="0" anchor="ctr">
            <a:spAutoFit/>
          </a:bodyPr>
          <a:lstStyle/>
          <a:p>
            <a:pPr algn="ctr"/>
            <a:r>
              <a:rPr lang="en-US" altLang="zh-CN" sz="1300" smtClean="0">
                <a:solidFill>
                  <a:schemeClr val="tx1">
                    <a:lumMod val="85000"/>
                    <a:lumOff val="15000"/>
                  </a:schemeClr>
                </a:solidFill>
                <a:latin typeface="微软雅黑" panose="020B0503020204020204" pitchFamily="34" charset="-122"/>
                <a:ea typeface="微软雅黑" panose="020B0503020204020204" pitchFamily="34" charset="-122"/>
              </a:rPr>
              <a:t>More Subscribers</a:t>
            </a:r>
            <a:endParaRPr lang="zh-CN" altLang="en-US" sz="13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Freeform 4"/>
          <p:cNvSpPr/>
          <p:nvPr/>
        </p:nvSpPr>
        <p:spPr bwMode="auto">
          <a:xfrm>
            <a:off x="483326" y="2655066"/>
            <a:ext cx="1923543" cy="1934344"/>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1">
              <a:lumMod val="75000"/>
            </a:schemeClr>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defRPr/>
            </a:pPr>
            <a:endParaRPr lang="en-US" sz="2100" kern="0" dirty="0">
              <a:solidFill>
                <a:sysClr val="window" lastClr="FFFFFF"/>
              </a:solidFill>
              <a:latin typeface="微软雅黑" panose="020B0503020204020204" pitchFamily="34" charset="-122"/>
              <a:ea typeface="微软雅黑" panose="020B0503020204020204" pitchFamily="34" charset="-122"/>
            </a:endParaRPr>
          </a:p>
        </p:txBody>
      </p:sp>
      <p:sp>
        <p:nvSpPr>
          <p:cNvPr id="58" name="Freeform 57"/>
          <p:cNvSpPr/>
          <p:nvPr/>
        </p:nvSpPr>
        <p:spPr bwMode="auto">
          <a:xfrm>
            <a:off x="2129262" y="3794427"/>
            <a:ext cx="1380704" cy="138115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bg1">
              <a:lumMod val="65000"/>
            </a:schemeClr>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defRPr/>
            </a:pPr>
            <a:endParaRPr lang="en-US" sz="2100" kern="0" dirty="0">
              <a:solidFill>
                <a:srgbClr val="414455"/>
              </a:solidFill>
              <a:latin typeface="微软雅黑" panose="020B0503020204020204" pitchFamily="34" charset="-122"/>
              <a:ea typeface="微软雅黑" panose="020B0503020204020204" pitchFamily="34" charset="-122"/>
            </a:endParaRPr>
          </a:p>
        </p:txBody>
      </p:sp>
      <p:sp>
        <p:nvSpPr>
          <p:cNvPr id="60" name="Freeform 6"/>
          <p:cNvSpPr/>
          <p:nvPr/>
        </p:nvSpPr>
        <p:spPr bwMode="auto">
          <a:xfrm>
            <a:off x="3242725" y="2897064"/>
            <a:ext cx="1667814" cy="166836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1">
              <a:lumMod val="75000"/>
            </a:schemeClr>
          </a:solidFill>
          <a:ln w="3175" cap="flat" cmpd="sng" algn="ctr">
            <a:noFill/>
            <a:prstDash val="solid"/>
          </a:ln>
          <a:effectLst/>
        </p:spPr>
        <p:txBody>
          <a:bodyPr lIns="0" tIns="34272" rIns="0" bIns="34272" anchor="ctr"/>
          <a:lstStyle/>
          <a:p>
            <a:pPr algn="ctr" defTabSz="685165" fontAlgn="base">
              <a:lnSpc>
                <a:spcPct val="120000"/>
              </a:lnSpc>
              <a:spcBef>
                <a:spcPts val="450"/>
              </a:spcBef>
              <a:spcAft>
                <a:spcPts val="450"/>
              </a:spcAft>
            </a:pPr>
            <a:endParaRPr lang="en-US" sz="2100" kern="0" dirty="0">
              <a:solidFill>
                <a:sysClr val="window" lastClr="FFFFFF"/>
              </a:solidFill>
              <a:latin typeface="微软雅黑" panose="020B0503020204020204" pitchFamily="34" charset="-122"/>
              <a:ea typeface="微软雅黑" panose="020B0503020204020204" pitchFamily="34" charset="-122"/>
            </a:endParaRPr>
          </a:p>
        </p:txBody>
      </p:sp>
      <p:sp>
        <p:nvSpPr>
          <p:cNvPr id="61" name="矩形 35"/>
          <p:cNvSpPr/>
          <p:nvPr/>
        </p:nvSpPr>
        <p:spPr>
          <a:xfrm>
            <a:off x="5483158" y="2576949"/>
            <a:ext cx="3032192" cy="2746869"/>
          </a:xfrm>
          <a:prstGeom prst="rect">
            <a:avLst/>
          </a:prstGeom>
        </p:spPr>
        <p:txBody>
          <a:bodyPr wrap="square" lIns="68543" tIns="34272" rIns="68543" bIns="34272">
            <a:spAutoFit/>
          </a:bodyPr>
          <a:lstStyle/>
          <a:p>
            <a:pPr>
              <a:lnSpc>
                <a:spcPct val="150000"/>
              </a:lnSpc>
            </a:pPr>
            <a:r>
              <a:rPr lang="en-US" altLang="zh-CN" sz="1500" b="1" dirty="0" smtClean="0">
                <a:solidFill>
                  <a:schemeClr val="tx1">
                    <a:lumMod val="75000"/>
                    <a:lumOff val="25000"/>
                  </a:schemeClr>
                </a:solidFill>
                <a:latin typeface="微软雅黑" panose="020B0503020204020204" pitchFamily="34" charset="-122"/>
                <a:ea typeface="微软雅黑" panose="020B0503020204020204" pitchFamily="34" charset="-122"/>
              </a:rPr>
              <a:t>Targeted Ads</a:t>
            </a:r>
            <a:endPar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5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Eventable partners with many other platforms and websites to create </a:t>
            </a:r>
            <a:r>
              <a:rPr lang="en-US" altLang="zh-CN" sz="1200" b="1" i="1" dirty="0" smtClean="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targeted ads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for the consumers on these platforms. These targeted ads would </a:t>
            </a:r>
            <a:r>
              <a:rPr lang="en-US" altLang="zh-CN" sz="1200" b="1" i="1" dirty="0" smtClean="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embedded with the ”Add to Calendar” feature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 This allows your events to reach to a larger market, and increase the number of subscribers.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 name="Slide Number Placeholder 1"/>
          <p:cNvSpPr>
            <a:spLocks noGrp="1"/>
          </p:cNvSpPr>
          <p:nvPr>
            <p:ph type="sldNum" sz="quarter" idx="12"/>
          </p:nvPr>
        </p:nvSpPr>
        <p:spPr/>
        <p:txBody>
          <a:bodyPr/>
          <a:lstStyle/>
          <a:p>
            <a:fld id="{F24711F5-F62E-9642-B007-A466BD571553}" type="slidenum">
              <a:rPr lang="en-US" smtClean="0"/>
              <a:t>18</a:t>
            </a:fld>
            <a:endParaRPr lang="en-US"/>
          </a:p>
        </p:txBody>
      </p:sp>
      <p:sp>
        <p:nvSpPr>
          <p:cNvPr id="20" name="TextBox 19"/>
          <p:cNvSpPr txBox="1"/>
          <p:nvPr/>
        </p:nvSpPr>
        <p:spPr>
          <a:xfrm>
            <a:off x="1014549" y="304650"/>
            <a:ext cx="4127863" cy="323165"/>
          </a:xfrm>
          <a:prstGeom prst="rect">
            <a:avLst/>
          </a:prstGeom>
          <a:noFill/>
        </p:spPr>
        <p:txBody>
          <a:bodyPr wrap="square" rtlCol="0">
            <a:spAutoFit/>
          </a:bodyPr>
          <a:lstStyle/>
          <a:p>
            <a:r>
              <a:rPr lang="en-US" sz="1500" dirty="0" smtClean="0"/>
              <a:t>Solution and Action</a:t>
            </a:r>
            <a:endParaRPr lang="en-US" sz="1500" dirty="0"/>
          </a:p>
        </p:txBody>
      </p:sp>
      <p:sp>
        <p:nvSpPr>
          <p:cNvPr id="21" name="TextBox 20"/>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Tree>
    <p:extLst>
      <p:ext uri="{BB962C8B-B14F-4D97-AF65-F5344CB8AC3E}">
        <p14:creationId xmlns:p14="http://schemas.microsoft.com/office/powerpoint/2010/main" val="13158923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10886" y="-9890"/>
            <a:ext cx="9157187" cy="6867890"/>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0038" y="6480925"/>
            <a:ext cx="4127863" cy="276999"/>
          </a:xfrm>
          <a:prstGeom prst="rect">
            <a:avLst/>
          </a:prstGeom>
          <a:noFill/>
        </p:spPr>
        <p:txBody>
          <a:bodyPr wrap="square" rtlCol="0">
            <a:spAutoFit/>
          </a:bodyPr>
          <a:lstStyle/>
          <a:p>
            <a:r>
              <a:rPr lang="en-US" sz="1200" dirty="0" smtClean="0">
                <a:solidFill>
                  <a:schemeClr val="bg1"/>
                </a:solidFill>
              </a:rPr>
              <a:t>Capstone Project: Eventable</a:t>
            </a:r>
            <a:endParaRPr lang="en-US" sz="1200" dirty="0">
              <a:solidFill>
                <a:schemeClr val="bg1"/>
              </a:solidFill>
            </a:endParaRPr>
          </a:p>
        </p:txBody>
      </p:sp>
      <p:sp>
        <p:nvSpPr>
          <p:cNvPr id="6" name="Rectangle 5"/>
          <p:cNvSpPr/>
          <p:nvPr/>
        </p:nvSpPr>
        <p:spPr>
          <a:xfrm>
            <a:off x="483326" y="279324"/>
            <a:ext cx="431074" cy="3738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sp>
        <p:nvSpPr>
          <p:cNvPr id="8" name="TextBox 7"/>
          <p:cNvSpPr txBox="1"/>
          <p:nvPr/>
        </p:nvSpPr>
        <p:spPr>
          <a:xfrm>
            <a:off x="640446" y="1034619"/>
            <a:ext cx="7945075" cy="646331"/>
          </a:xfrm>
          <a:prstGeom prst="rect">
            <a:avLst/>
          </a:prstGeom>
          <a:noFill/>
        </p:spPr>
        <p:txBody>
          <a:bodyPr wrap="square" rtlCol="0">
            <a:spAutoFit/>
          </a:bodyPr>
          <a:lstStyle/>
          <a:p>
            <a:r>
              <a:rPr lang="en-US" dirty="0" smtClean="0"/>
              <a:t>In addition to Smart Analytics results, Dashboard </a:t>
            </a:r>
            <a:r>
              <a:rPr lang="en-US" dirty="0"/>
              <a:t>A</a:t>
            </a:r>
            <a:r>
              <a:rPr lang="en-US" dirty="0" smtClean="0"/>
              <a:t>lert </a:t>
            </a:r>
            <a:r>
              <a:rPr lang="en-US" dirty="0"/>
              <a:t>S</a:t>
            </a:r>
            <a:r>
              <a:rPr lang="en-US" dirty="0" smtClean="0"/>
              <a:t>ystem allows you to be always up to date about any change in your customers’ behavior.</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2" name="Slide Number Placeholder 1"/>
          <p:cNvSpPr>
            <a:spLocks noGrp="1"/>
          </p:cNvSpPr>
          <p:nvPr>
            <p:ph type="sldNum" sz="quarter" idx="12"/>
          </p:nvPr>
        </p:nvSpPr>
        <p:spPr/>
        <p:txBody>
          <a:bodyPr/>
          <a:lstStyle/>
          <a:p>
            <a:fld id="{F24711F5-F62E-9642-B007-A466BD571553}" type="slidenum">
              <a:rPr lang="en-US" smtClean="0"/>
              <a:t>19</a:t>
            </a:fld>
            <a:endParaRPr lang="en-US"/>
          </a:p>
        </p:txBody>
      </p:sp>
      <p:sp>
        <p:nvSpPr>
          <p:cNvPr id="24" name="Shape 1787"/>
          <p:cNvSpPr/>
          <p:nvPr/>
        </p:nvSpPr>
        <p:spPr>
          <a:xfrm>
            <a:off x="4596246" y="4614848"/>
            <a:ext cx="1"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25" name="Shape 1785"/>
          <p:cNvSpPr/>
          <p:nvPr/>
        </p:nvSpPr>
        <p:spPr>
          <a:xfrm>
            <a:off x="4875210" y="4614849"/>
            <a:ext cx="3103813" cy="1017139"/>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26" name="Shape 1786"/>
          <p:cNvSpPr/>
          <p:nvPr/>
        </p:nvSpPr>
        <p:spPr>
          <a:xfrm>
            <a:off x="4709183" y="4614848"/>
            <a:ext cx="1561255" cy="101714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27" name="Shape 1788"/>
          <p:cNvSpPr/>
          <p:nvPr/>
        </p:nvSpPr>
        <p:spPr>
          <a:xfrm flipH="1">
            <a:off x="2948591" y="4614848"/>
            <a:ext cx="1555238" cy="101162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28" name="Shape 1789"/>
          <p:cNvSpPr/>
          <p:nvPr/>
        </p:nvSpPr>
        <p:spPr>
          <a:xfrm flipH="1">
            <a:off x="1300938" y="4614848"/>
            <a:ext cx="3109333" cy="1022660"/>
          </a:xfrm>
          <a:prstGeom prst="line">
            <a:avLst/>
          </a:prstGeom>
          <a:ln w="12700">
            <a:solidFill>
              <a:srgbClr val="A6AAA9"/>
            </a:solidFill>
            <a:miter lim="400000"/>
          </a:ln>
        </p:spPr>
        <p:txBody>
          <a:bodyPr lIns="0" tIns="0" rIns="0" bIns="0"/>
          <a:lstStyle/>
          <a:p>
            <a:pPr defTabSz="171450">
              <a:defRPr sz="1200">
                <a:solidFill>
                  <a:srgbClr val="000000"/>
                </a:solidFill>
                <a:latin typeface="Helvetica"/>
                <a:ea typeface="Helvetica"/>
                <a:cs typeface="Helvetica"/>
                <a:sym typeface="Helvetica"/>
              </a:defRPr>
            </a:pPr>
            <a:endParaRPr sz="500"/>
          </a:p>
        </p:txBody>
      </p:sp>
      <p:sp>
        <p:nvSpPr>
          <p:cNvPr id="29" name="Shape 1794"/>
          <p:cNvSpPr/>
          <p:nvPr/>
        </p:nvSpPr>
        <p:spPr>
          <a:xfrm>
            <a:off x="498585" y="5540576"/>
            <a:ext cx="1536235" cy="58051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34" name="Text Placeholder 3"/>
          <p:cNvSpPr txBox="1"/>
          <p:nvPr/>
        </p:nvSpPr>
        <p:spPr>
          <a:xfrm>
            <a:off x="2246149" y="5513291"/>
            <a:ext cx="1407470" cy="306559"/>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35" name="Text Placeholder 3"/>
          <p:cNvSpPr txBox="1"/>
          <p:nvPr/>
        </p:nvSpPr>
        <p:spPr>
          <a:xfrm>
            <a:off x="3875146" y="5513291"/>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36" name="Text Placeholder 3"/>
          <p:cNvSpPr txBox="1"/>
          <p:nvPr/>
        </p:nvSpPr>
        <p:spPr>
          <a:xfrm>
            <a:off x="5500172" y="5513291"/>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37" name="Text Placeholder 3"/>
          <p:cNvSpPr txBox="1"/>
          <p:nvPr/>
        </p:nvSpPr>
        <p:spPr>
          <a:xfrm>
            <a:off x="562967" y="5649232"/>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100" b="1" dirty="0" smtClean="0">
                <a:solidFill>
                  <a:schemeClr val="bg1"/>
                </a:solidFill>
                <a:latin typeface="微软雅黑" panose="020B0503020204020204" pitchFamily="34" charset="-122"/>
                <a:ea typeface="微软雅黑" panose="020B0503020204020204" pitchFamily="34" charset="-122"/>
              </a:rPr>
              <a:t>Analyze Engagement</a:t>
            </a:r>
            <a:endParaRPr lang="en-GB" altLang="zh-CN" sz="1100" b="1" dirty="0">
              <a:solidFill>
                <a:schemeClr val="bg1"/>
              </a:solidFill>
              <a:latin typeface="微软雅黑" panose="020B0503020204020204" pitchFamily="34" charset="-122"/>
              <a:ea typeface="微软雅黑" panose="020B0503020204020204" pitchFamily="34" charset="-122"/>
            </a:endParaRPr>
          </a:p>
        </p:txBody>
      </p:sp>
      <p:sp>
        <p:nvSpPr>
          <p:cNvPr id="38" name="Text Placeholder 3"/>
          <p:cNvSpPr txBox="1"/>
          <p:nvPr/>
        </p:nvSpPr>
        <p:spPr>
          <a:xfrm>
            <a:off x="7210249" y="5512571"/>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点击</a:t>
            </a:r>
            <a:r>
              <a:rPr lang="zh-CN" altLang="en-US" sz="1200" b="1" dirty="0" smtClean="0">
                <a:solidFill>
                  <a:schemeClr val="bg1"/>
                </a:solidFill>
                <a:latin typeface="微软雅黑" panose="020B0503020204020204" pitchFamily="34" charset="-122"/>
                <a:ea typeface="微软雅黑" panose="020B0503020204020204" pitchFamily="34" charset="-122"/>
              </a:rPr>
              <a:t>输入内容</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8488" y="2087370"/>
            <a:ext cx="5018437" cy="2806316"/>
          </a:xfrm>
          <a:prstGeom prst="rect">
            <a:avLst/>
          </a:prstGeom>
          <a:ln w="28575">
            <a:solidFill>
              <a:schemeClr val="accent1"/>
            </a:solidFill>
          </a:ln>
          <a:effectLst>
            <a:outerShdw blurRad="50800" dist="76200" dir="2700000" algn="tl" rotWithShape="0">
              <a:prstClr val="black">
                <a:alpha val="40000"/>
              </a:prstClr>
            </a:outerShdw>
          </a:effectLst>
        </p:spPr>
      </p:pic>
      <p:sp>
        <p:nvSpPr>
          <p:cNvPr id="39" name="Shape 1794"/>
          <p:cNvSpPr/>
          <p:nvPr/>
        </p:nvSpPr>
        <p:spPr>
          <a:xfrm>
            <a:off x="2110213" y="5538970"/>
            <a:ext cx="1536235" cy="58051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40" name="Shape 1794"/>
          <p:cNvSpPr/>
          <p:nvPr/>
        </p:nvSpPr>
        <p:spPr>
          <a:xfrm>
            <a:off x="3717921" y="5554077"/>
            <a:ext cx="1536235" cy="58051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41" name="Shape 1794"/>
          <p:cNvSpPr/>
          <p:nvPr/>
        </p:nvSpPr>
        <p:spPr>
          <a:xfrm>
            <a:off x="5346573" y="5554077"/>
            <a:ext cx="1536235" cy="58051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42" name="Shape 1794"/>
          <p:cNvSpPr/>
          <p:nvPr/>
        </p:nvSpPr>
        <p:spPr>
          <a:xfrm>
            <a:off x="7036407" y="5538970"/>
            <a:ext cx="1536235" cy="580512"/>
          </a:xfrm>
          <a:prstGeom prst="roundRect">
            <a:avLst>
              <a:gd name="adj" fmla="val 50000"/>
            </a:avLst>
          </a:prstGeom>
          <a:solidFill>
            <a:schemeClr val="accent1"/>
          </a:solidFill>
          <a:ln w="12700">
            <a:miter lim="400000"/>
          </a:ln>
        </p:spPr>
        <p:txBody>
          <a:bodyPr lIns="14288" tIns="14288" rIns="14288" bIns="14288" anchor="ctr"/>
          <a:lstStyle/>
          <a:p>
            <a:pPr lvl="0"/>
            <a:endParaRPr sz="1300"/>
          </a:p>
        </p:txBody>
      </p:sp>
      <p:sp>
        <p:nvSpPr>
          <p:cNvPr id="43" name="Text Placeholder 3"/>
          <p:cNvSpPr txBox="1"/>
          <p:nvPr/>
        </p:nvSpPr>
        <p:spPr>
          <a:xfrm>
            <a:off x="2176642" y="5673391"/>
            <a:ext cx="1407470" cy="306559"/>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100" b="1" dirty="0" smtClean="0">
                <a:solidFill>
                  <a:schemeClr val="bg1"/>
                </a:solidFill>
                <a:latin typeface="微软雅黑" panose="020B0503020204020204" pitchFamily="34" charset="-122"/>
                <a:ea typeface="微软雅黑" panose="020B0503020204020204" pitchFamily="34" charset="-122"/>
              </a:rPr>
              <a:t>Customer Demographics</a:t>
            </a:r>
            <a:endParaRPr lang="en-GB" altLang="zh-CN" sz="1100" b="1" dirty="0">
              <a:solidFill>
                <a:schemeClr val="bg1"/>
              </a:solidFill>
              <a:latin typeface="微软雅黑" panose="020B0503020204020204" pitchFamily="34" charset="-122"/>
              <a:ea typeface="微软雅黑" panose="020B0503020204020204" pitchFamily="34" charset="-122"/>
            </a:endParaRPr>
          </a:p>
        </p:txBody>
      </p:sp>
      <p:sp>
        <p:nvSpPr>
          <p:cNvPr id="44" name="Text Placeholder 3"/>
          <p:cNvSpPr txBox="1"/>
          <p:nvPr/>
        </p:nvSpPr>
        <p:spPr>
          <a:xfrm>
            <a:off x="3775958" y="5687985"/>
            <a:ext cx="1407470" cy="306559"/>
          </a:xfrm>
          <a:prstGeom prst="rect">
            <a:avLst/>
          </a:prstGeom>
        </p:spPr>
        <p:txBody>
          <a:bodyPr vert="horz" lIns="0" tIns="0" rIns="0" bIns="0" rtlCol="0" anchor="ctr">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Track &amp; Optimize Outbound Activity</a:t>
            </a:r>
            <a:endParaRPr lang="en-GB" altLang="zh-CN" sz="1200" b="1" dirty="0">
              <a:solidFill>
                <a:schemeClr val="bg1"/>
              </a:solidFill>
              <a:latin typeface="微软雅黑" panose="020B0503020204020204" pitchFamily="34" charset="-122"/>
              <a:ea typeface="微软雅黑" panose="020B0503020204020204" pitchFamily="34" charset="-122"/>
            </a:endParaRPr>
          </a:p>
        </p:txBody>
      </p:sp>
      <p:sp>
        <p:nvSpPr>
          <p:cNvPr id="45" name="Text Placeholder 3"/>
          <p:cNvSpPr txBox="1"/>
          <p:nvPr/>
        </p:nvSpPr>
        <p:spPr>
          <a:xfrm>
            <a:off x="5386699" y="5526270"/>
            <a:ext cx="1407470" cy="67056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100" b="1" dirty="0" smtClean="0">
                <a:solidFill>
                  <a:schemeClr val="bg1"/>
                </a:solidFill>
                <a:latin typeface="微软雅黑" panose="020B0503020204020204" pitchFamily="34" charset="-122"/>
                <a:ea typeface="微软雅黑" panose="020B0503020204020204" pitchFamily="34" charset="-122"/>
              </a:rPr>
              <a:t>Identify High Performing Channels</a:t>
            </a:r>
            <a:endParaRPr lang="en-GB" altLang="zh-CN" sz="1100" b="1" dirty="0">
              <a:solidFill>
                <a:schemeClr val="bg1"/>
              </a:solidFill>
              <a:latin typeface="微软雅黑" panose="020B0503020204020204" pitchFamily="34" charset="-122"/>
              <a:ea typeface="微软雅黑" panose="020B0503020204020204" pitchFamily="34" charset="-122"/>
            </a:endParaRPr>
          </a:p>
        </p:txBody>
      </p:sp>
      <p:sp>
        <p:nvSpPr>
          <p:cNvPr id="46" name="Text Placeholder 3"/>
          <p:cNvSpPr txBox="1"/>
          <p:nvPr/>
        </p:nvSpPr>
        <p:spPr>
          <a:xfrm>
            <a:off x="7201799" y="5488169"/>
            <a:ext cx="1168731" cy="67056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100" b="1" smtClean="0">
                <a:solidFill>
                  <a:schemeClr val="bg1"/>
                </a:solidFill>
                <a:latin typeface="微软雅黑" panose="020B0503020204020204" pitchFamily="34" charset="-122"/>
                <a:ea typeface="微软雅黑" panose="020B0503020204020204" pitchFamily="34" charset="-122"/>
              </a:rPr>
              <a:t>Updated about Any Change</a:t>
            </a:r>
            <a:endParaRPr lang="en-GB" altLang="zh-CN" sz="1100" b="1" dirty="0">
              <a:solidFill>
                <a:schemeClr val="bg1"/>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1014549" y="304650"/>
            <a:ext cx="4127863" cy="323165"/>
          </a:xfrm>
          <a:prstGeom prst="rect">
            <a:avLst/>
          </a:prstGeom>
          <a:noFill/>
        </p:spPr>
        <p:txBody>
          <a:bodyPr wrap="square" rtlCol="0">
            <a:spAutoFit/>
          </a:bodyPr>
          <a:lstStyle/>
          <a:p>
            <a:r>
              <a:rPr lang="en-US" sz="1500" dirty="0" smtClean="0"/>
              <a:t>Solution and Action</a:t>
            </a:r>
            <a:endParaRPr lang="en-US" sz="1500" dirty="0"/>
          </a:p>
        </p:txBody>
      </p:sp>
      <p:sp>
        <p:nvSpPr>
          <p:cNvPr id="4" name="Donut 3"/>
          <p:cNvSpPr/>
          <p:nvPr/>
        </p:nvSpPr>
        <p:spPr>
          <a:xfrm>
            <a:off x="7155839" y="5188552"/>
            <a:ext cx="1236773" cy="1168891"/>
          </a:xfrm>
          <a:prstGeom prst="donut">
            <a:avLst>
              <a:gd name="adj" fmla="val 568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Tree>
    <p:extLst>
      <p:ext uri="{BB962C8B-B14F-4D97-AF65-F5344CB8AC3E}">
        <p14:creationId xmlns:p14="http://schemas.microsoft.com/office/powerpoint/2010/main" val="1799881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17134"/>
            <a:ext cx="9144000" cy="6875134"/>
          </a:xfrm>
          <a:prstGeom prst="rect">
            <a:avLst/>
          </a:prstGeom>
          <a:ln w="28575">
            <a:noFill/>
          </a:ln>
        </p:spPr>
      </p:pic>
      <p:sp>
        <p:nvSpPr>
          <p:cNvPr id="15" name="Text Placeholder 4"/>
          <p:cNvSpPr txBox="1"/>
          <p:nvPr/>
        </p:nvSpPr>
        <p:spPr>
          <a:xfrm>
            <a:off x="611561" y="1286719"/>
            <a:ext cx="2256285" cy="49678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b="1" dirty="0" smtClean="0">
                <a:solidFill>
                  <a:schemeClr val="accent1"/>
                </a:solidFill>
                <a:latin typeface="微软雅黑" panose="020B0503020204020204" pitchFamily="34" charset="-122"/>
                <a:ea typeface="微软雅黑" panose="020B0503020204020204" pitchFamily="34" charset="-122"/>
              </a:rPr>
              <a:t>Contents</a:t>
            </a:r>
            <a:endParaRPr lang="en-GB"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916832"/>
            <a:ext cx="7649852"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4" y="2276872"/>
            <a:ext cx="894259" cy="523220"/>
            <a:chOff x="2215144" y="927951"/>
            <a:chExt cx="1244730" cy="959254"/>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95925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339754" y="2956486"/>
            <a:ext cx="894259" cy="523220"/>
            <a:chOff x="2215144" y="1952311"/>
            <a:chExt cx="1244730" cy="959257"/>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959257"/>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339754" y="3658334"/>
            <a:ext cx="894259" cy="523220"/>
            <a:chOff x="2215144" y="3018134"/>
            <a:chExt cx="1244730" cy="959255"/>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95925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4" name="组合 53"/>
          <p:cNvGrpSpPr/>
          <p:nvPr/>
        </p:nvGrpSpPr>
        <p:grpSpPr>
          <a:xfrm>
            <a:off x="2339754" y="4340825"/>
            <a:ext cx="894259" cy="523220"/>
            <a:chOff x="2215144" y="4047039"/>
            <a:chExt cx="1244730" cy="959256"/>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959256"/>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57" name="组合 56"/>
          <p:cNvGrpSpPr/>
          <p:nvPr/>
        </p:nvGrpSpPr>
        <p:grpSpPr>
          <a:xfrm>
            <a:off x="2339752" y="5040364"/>
            <a:ext cx="884486" cy="523220"/>
            <a:chOff x="2215144" y="5107938"/>
            <a:chExt cx="1231128" cy="959259"/>
          </a:xfrm>
        </p:grpSpPr>
        <p:sp>
          <p:nvSpPr>
            <p:cNvPr id="58" name="平行四边形 57"/>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9" name="文本框 13"/>
            <p:cNvSpPr txBox="1"/>
            <p:nvPr/>
          </p:nvSpPr>
          <p:spPr>
            <a:xfrm>
              <a:off x="2379473" y="5107938"/>
              <a:ext cx="1066799" cy="959259"/>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019006" y="2290183"/>
            <a:ext cx="3857250" cy="459690"/>
            <a:chOff x="4315150" y="953426"/>
            <a:chExt cx="3857250" cy="540057"/>
          </a:xfrm>
        </p:grpSpPr>
        <p:sp>
          <p:nvSpPr>
            <p:cNvPr id="61" name="矩形 60"/>
            <p:cNvSpPr/>
            <p:nvPr/>
          </p:nvSpPr>
          <p:spPr>
            <a:xfrm>
              <a:off x="4841196" y="1036090"/>
              <a:ext cx="2827147" cy="406783"/>
            </a:xfrm>
            <a:prstGeom prst="rect">
              <a:avLst/>
            </a:prstGeom>
            <a:ln w="285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Problem Statement</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019006" y="2984336"/>
            <a:ext cx="3857250" cy="459690"/>
            <a:chOff x="4315150" y="1647579"/>
            <a:chExt cx="3857250" cy="540057"/>
          </a:xfrm>
        </p:grpSpPr>
        <p:sp>
          <p:nvSpPr>
            <p:cNvPr id="64" name="矩形 63"/>
            <p:cNvSpPr/>
            <p:nvPr/>
          </p:nvSpPr>
          <p:spPr>
            <a:xfrm>
              <a:off x="4841196" y="1730243"/>
              <a:ext cx="3331204" cy="406783"/>
            </a:xfrm>
            <a:prstGeom prst="rect">
              <a:avLst/>
            </a:prstGeom>
            <a:ln w="285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Methodology</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019006" y="3678488"/>
            <a:ext cx="3857250" cy="459690"/>
            <a:chOff x="4315150" y="2341731"/>
            <a:chExt cx="3857250" cy="540057"/>
          </a:xfrm>
        </p:grpSpPr>
        <p:sp>
          <p:nvSpPr>
            <p:cNvPr id="67" name="矩形 66"/>
            <p:cNvSpPr/>
            <p:nvPr/>
          </p:nvSpPr>
          <p:spPr>
            <a:xfrm>
              <a:off x="4841197" y="2424395"/>
              <a:ext cx="2827146" cy="406783"/>
            </a:xfrm>
            <a:prstGeom prst="rect">
              <a:avLst/>
            </a:prstGeom>
            <a:ln w="285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Findings &amp; Dashboard</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p:cNvGrpSpPr/>
          <p:nvPr/>
        </p:nvGrpSpPr>
        <p:grpSpPr>
          <a:xfrm>
            <a:off x="3019006" y="4372641"/>
            <a:ext cx="3857250" cy="459690"/>
            <a:chOff x="4315150" y="3035884"/>
            <a:chExt cx="3857250" cy="540057"/>
          </a:xfrm>
        </p:grpSpPr>
        <p:sp>
          <p:nvSpPr>
            <p:cNvPr id="70" name="矩形 69"/>
            <p:cNvSpPr/>
            <p:nvPr/>
          </p:nvSpPr>
          <p:spPr>
            <a:xfrm>
              <a:off x="4841196" y="3118548"/>
              <a:ext cx="2827147" cy="406783"/>
            </a:xfrm>
            <a:prstGeom prst="rect">
              <a:avLst/>
            </a:prstGeom>
            <a:ln w="28575">
              <a:noFill/>
            </a:ln>
          </p:spPr>
          <p:txBody>
            <a:bodyPr wrap="square" lIns="68580" tIns="34290" rIns="68580" bIns="34290">
              <a:spAutoFit/>
            </a:bodyPr>
            <a:lstStyle/>
            <a:p>
              <a:r>
                <a:rPr lang="en-GB"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Solutions and Actions</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2" name="组合 71"/>
          <p:cNvGrpSpPr/>
          <p:nvPr/>
        </p:nvGrpSpPr>
        <p:grpSpPr>
          <a:xfrm>
            <a:off x="3019006" y="5066795"/>
            <a:ext cx="3857250" cy="459690"/>
            <a:chOff x="4315150" y="3730038"/>
            <a:chExt cx="3857250" cy="540057"/>
          </a:xfrm>
        </p:grpSpPr>
        <p:sp>
          <p:nvSpPr>
            <p:cNvPr id="73" name="矩形 72"/>
            <p:cNvSpPr/>
            <p:nvPr/>
          </p:nvSpPr>
          <p:spPr>
            <a:xfrm>
              <a:off x="4590676" y="3812702"/>
              <a:ext cx="3547227" cy="406783"/>
            </a:xfrm>
            <a:prstGeom prst="rect">
              <a:avLst/>
            </a:prstGeom>
            <a:ln w="28575">
              <a:noFill/>
            </a:ln>
          </p:spPr>
          <p:txBody>
            <a:bodyPr wrap="square" lIns="68580" tIns="34290" rIns="68580" bIns="34290">
              <a:spAutoFit/>
            </a:bodyPr>
            <a:lstStyle/>
            <a:p>
              <a:r>
                <a:rPr lang="en-US" altLang="zh-CN" b="1" dirty="0" smtClean="0">
                  <a:solidFill>
                    <a:schemeClr val="tx1">
                      <a:lumMod val="75000"/>
                      <a:lumOff val="25000"/>
                    </a:schemeClr>
                  </a:solidFill>
                  <a:latin typeface="微软雅黑" panose="020B0503020204020204" pitchFamily="34" charset="-122"/>
                  <a:ea typeface="微软雅黑" panose="020B0503020204020204" pitchFamily="34" charset="-122"/>
                </a:rPr>
                <a:t>Change </a:t>
              </a:r>
              <a:r>
                <a:rPr lang="en-US" altLang="zh-CN" b="1" smtClean="0">
                  <a:solidFill>
                    <a:schemeClr val="tx1">
                      <a:lumMod val="75000"/>
                      <a:lumOff val="25000"/>
                    </a:schemeClr>
                  </a:solidFill>
                  <a:latin typeface="微软雅黑" panose="020B0503020204020204" pitchFamily="34" charset="-122"/>
                  <a:ea typeface="微软雅黑" panose="020B0503020204020204" pitchFamily="34" charset="-122"/>
                </a:rPr>
                <a:t>Management Guide</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平行四边形 73"/>
            <p:cNvSpPr/>
            <p:nvPr/>
          </p:nvSpPr>
          <p:spPr>
            <a:xfrm>
              <a:off x="4315150" y="3730038"/>
              <a:ext cx="3857250" cy="540057"/>
            </a:xfrm>
            <a:prstGeom prst="parallelogram">
              <a:avLst>
                <a:gd name="adj" fmla="val 48207"/>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134808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134847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0" name="组合 39"/>
          <p:cNvGrpSpPr/>
          <p:nvPr/>
        </p:nvGrpSpPr>
        <p:grpSpPr>
          <a:xfrm>
            <a:off x="7308305" y="134808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44" name="组合 43"/>
          <p:cNvGrpSpPr/>
          <p:nvPr/>
        </p:nvGrpSpPr>
        <p:grpSpPr>
          <a:xfrm>
            <a:off x="5364089" y="134808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77" name="组合 76"/>
          <p:cNvGrpSpPr/>
          <p:nvPr/>
        </p:nvGrpSpPr>
        <p:grpSpPr>
          <a:xfrm>
            <a:off x="6012161" y="134808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33267569"/>
      </p:ext>
    </p:extLst>
  </p:cSld>
  <p:clrMapOvr>
    <a:masterClrMapping/>
  </p:clrMapOvr>
  <p:transition spd="slow" advTm="0">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10886" y="-9890"/>
            <a:ext cx="9157187" cy="6867890"/>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0038" y="6480925"/>
            <a:ext cx="4127863" cy="276999"/>
          </a:xfrm>
          <a:prstGeom prst="rect">
            <a:avLst/>
          </a:prstGeom>
          <a:noFill/>
        </p:spPr>
        <p:txBody>
          <a:bodyPr wrap="square" rtlCol="0">
            <a:spAutoFit/>
          </a:bodyPr>
          <a:lstStyle/>
          <a:p>
            <a:r>
              <a:rPr lang="en-US" sz="1200" dirty="0" smtClean="0">
                <a:solidFill>
                  <a:schemeClr val="bg1"/>
                </a:solidFill>
              </a:rPr>
              <a:t>Capstone Project: Eventable</a:t>
            </a:r>
            <a:endParaRPr lang="en-US" sz="1200" dirty="0">
              <a:solidFill>
                <a:schemeClr val="bg1"/>
              </a:solidFill>
            </a:endParaRPr>
          </a:p>
        </p:txBody>
      </p:sp>
      <p:sp>
        <p:nvSpPr>
          <p:cNvPr id="6" name="Rectangle 5"/>
          <p:cNvSpPr/>
          <p:nvPr/>
        </p:nvSpPr>
        <p:spPr>
          <a:xfrm>
            <a:off x="483326" y="279324"/>
            <a:ext cx="431074" cy="3738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4</a:t>
            </a:r>
          </a:p>
        </p:txBody>
      </p:sp>
      <p:sp>
        <p:nvSpPr>
          <p:cNvPr id="8" name="TextBox 7"/>
          <p:cNvSpPr txBox="1"/>
          <p:nvPr/>
        </p:nvSpPr>
        <p:spPr>
          <a:xfrm>
            <a:off x="640446" y="1034619"/>
            <a:ext cx="7945075" cy="646331"/>
          </a:xfrm>
          <a:prstGeom prst="rect">
            <a:avLst/>
          </a:prstGeom>
          <a:noFill/>
        </p:spPr>
        <p:txBody>
          <a:bodyPr wrap="square" rtlCol="0">
            <a:spAutoFit/>
          </a:bodyPr>
          <a:lstStyle/>
          <a:p>
            <a:r>
              <a:rPr lang="en-US" dirty="0" smtClean="0"/>
              <a:t>30-Day Worry-Free Guarantee Program eliminates </a:t>
            </a:r>
            <a:r>
              <a:rPr lang="en-US" dirty="0" smtClean="0"/>
              <a:t>client’s </a:t>
            </a:r>
            <a:r>
              <a:rPr lang="en-US" dirty="0" smtClean="0"/>
              <a:t>worry and make </a:t>
            </a:r>
            <a:r>
              <a:rPr lang="en-US" dirty="0" smtClean="0"/>
              <a:t>them believe that their </a:t>
            </a:r>
            <a:r>
              <a:rPr lang="en-US" dirty="0" smtClean="0"/>
              <a:t>money spent worthy.</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2" name="Slide Number Placeholder 1"/>
          <p:cNvSpPr>
            <a:spLocks noGrp="1"/>
          </p:cNvSpPr>
          <p:nvPr>
            <p:ph type="sldNum" sz="quarter" idx="12"/>
          </p:nvPr>
        </p:nvSpPr>
        <p:spPr/>
        <p:txBody>
          <a:bodyPr/>
          <a:lstStyle/>
          <a:p>
            <a:fld id="{F24711F5-F62E-9642-B007-A466BD571553}" type="slidenum">
              <a:rPr lang="en-US" smtClean="0"/>
              <a:t>20</a:t>
            </a:fld>
            <a:endParaRPr lang="en-US"/>
          </a:p>
        </p:txBody>
      </p:sp>
      <p:sp>
        <p:nvSpPr>
          <p:cNvPr id="30" name="Rectangle 70"/>
          <p:cNvSpPr/>
          <p:nvPr/>
        </p:nvSpPr>
        <p:spPr>
          <a:xfrm>
            <a:off x="6707820" y="3682834"/>
            <a:ext cx="2436180" cy="82133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1" name="Rectangle 71"/>
          <p:cNvSpPr/>
          <p:nvPr/>
        </p:nvSpPr>
        <p:spPr>
          <a:xfrm>
            <a:off x="7698348" y="4499136"/>
            <a:ext cx="1445653" cy="8213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0"/>
          </a:p>
        </p:txBody>
      </p:sp>
      <p:sp>
        <p:nvSpPr>
          <p:cNvPr id="32" name="椭圆 42"/>
          <p:cNvSpPr/>
          <p:nvPr/>
        </p:nvSpPr>
        <p:spPr>
          <a:xfrm>
            <a:off x="5115801" y="2031942"/>
            <a:ext cx="2118464" cy="2118464"/>
          </a:xfrm>
          <a:prstGeom prst="ellipse">
            <a:avLst/>
          </a:prstGeom>
          <a:blipFill>
            <a:blip r:embed="rId6" cstate="print">
              <a:extLst>
                <a:ext uri="{28A0092B-C50C-407E-A947-70E740481C1C}">
                  <a14:useLocalDpi xmlns:a14="http://schemas.microsoft.com/office/drawing/2010/main"/>
                </a:ext>
              </a:extLst>
            </a:blip>
            <a:srcRect/>
            <a:stretch>
              <a:fillRect/>
            </a:stretch>
          </a:blipFill>
          <a:ln w="889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46"/>
          <p:cNvSpPr/>
          <p:nvPr/>
        </p:nvSpPr>
        <p:spPr>
          <a:xfrm>
            <a:off x="4358577" y="2678698"/>
            <a:ext cx="1238221" cy="1238221"/>
          </a:xfrm>
          <a:prstGeom prst="ellipse">
            <a:avLst/>
          </a:prstGeom>
          <a:blipFill>
            <a:blip r:embed="rId7"/>
            <a:srcRect/>
            <a:stretch>
              <a:fillRect l="-16667" r="-16667"/>
            </a:stretch>
          </a:blipFill>
          <a:ln w="88900"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47"/>
          <p:cNvSpPr/>
          <p:nvPr/>
        </p:nvSpPr>
        <p:spPr>
          <a:xfrm>
            <a:off x="3928158" y="3692317"/>
            <a:ext cx="2118464" cy="2118464"/>
          </a:xfrm>
          <a:prstGeom prst="ellipse">
            <a:avLst/>
          </a:prstGeom>
          <a:blipFill>
            <a:blip r:embed="rId8" cstate="print">
              <a:extLst>
                <a:ext uri="{28A0092B-C50C-407E-A947-70E740481C1C}">
                  <a14:useLocalDpi xmlns:a14="http://schemas.microsoft.com/office/drawing/2010/main"/>
                </a:ext>
              </a:extLst>
            </a:blip>
            <a:srcRect/>
            <a:stretch>
              <a:fillRect/>
            </a:stretch>
          </a:blipFill>
          <a:ln w="889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48"/>
          <p:cNvSpPr/>
          <p:nvPr/>
        </p:nvSpPr>
        <p:spPr>
          <a:xfrm>
            <a:off x="5596797" y="3366242"/>
            <a:ext cx="1239300" cy="1239300"/>
          </a:xfrm>
          <a:prstGeom prst="ellipse">
            <a:avLst/>
          </a:prstGeom>
          <a:blipFill>
            <a:blip r:embed="rId9"/>
            <a:srcRect/>
            <a:stretch>
              <a:fillRect l="-16666" r="-16666"/>
            </a:stretch>
          </a:blipFill>
          <a:ln w="88900" cmpd="sng">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椭圆 49"/>
          <p:cNvSpPr/>
          <p:nvPr/>
        </p:nvSpPr>
        <p:spPr>
          <a:xfrm>
            <a:off x="6373345" y="3981858"/>
            <a:ext cx="2118464" cy="2118464"/>
          </a:xfrm>
          <a:prstGeom prst="ellipse">
            <a:avLst/>
          </a:prstGeom>
          <a:blipFill>
            <a:blip r:embed="rId10" cstate="print">
              <a:extLst>
                <a:ext uri="{28A0092B-C50C-407E-A947-70E740481C1C}">
                  <a14:useLocalDpi xmlns:a14="http://schemas.microsoft.com/office/drawing/2010/main"/>
                </a:ext>
              </a:extLst>
            </a:blip>
            <a:srcRect/>
            <a:stretch>
              <a:fillRect/>
            </a:stretch>
          </a:blipFill>
          <a:ln w="88900" cmpd="sng">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椭圆 50"/>
          <p:cNvSpPr/>
          <p:nvPr/>
        </p:nvSpPr>
        <p:spPr>
          <a:xfrm>
            <a:off x="5378116" y="4673976"/>
            <a:ext cx="1238221" cy="1238221"/>
          </a:xfrm>
          <a:prstGeom prst="ellipse">
            <a:avLst/>
          </a:prstGeom>
          <a:blipFill>
            <a:blip r:embed="rId11" cstate="print">
              <a:extLst>
                <a:ext uri="{28A0092B-C50C-407E-A947-70E740481C1C}">
                  <a14:useLocalDpi xmlns:a14="http://schemas.microsoft.com/office/drawing/2010/main"/>
                </a:ext>
              </a:extLst>
            </a:blip>
            <a:srcRect/>
            <a:stretch>
              <a:fillRect/>
            </a:stretch>
          </a:blipFill>
          <a:ln w="88900"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椭圆 51"/>
          <p:cNvSpPr/>
          <p:nvPr/>
        </p:nvSpPr>
        <p:spPr>
          <a:xfrm>
            <a:off x="6734256" y="2997704"/>
            <a:ext cx="1238221" cy="1238221"/>
          </a:xfrm>
          <a:prstGeom prst="ellipse">
            <a:avLst/>
          </a:prstGeom>
          <a:blipFill>
            <a:blip r:embed="rId12"/>
            <a:srcRect/>
            <a:stretch>
              <a:fillRect l="-62976" r="-3690"/>
            </a:stretch>
          </a:blipFill>
          <a:ln w="88900" cmpd="sng">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0" name="文本框 11"/>
          <p:cNvSpPr txBox="1"/>
          <p:nvPr/>
        </p:nvSpPr>
        <p:spPr>
          <a:xfrm>
            <a:off x="477363" y="2507887"/>
            <a:ext cx="3361882" cy="430887"/>
          </a:xfrm>
          <a:prstGeom prst="rect">
            <a:avLst/>
          </a:prstGeom>
          <a:noFill/>
        </p:spPr>
        <p:txBody>
          <a:bodyPr wrap="none" rtlCol="0">
            <a:spAutoFit/>
          </a:bodyPr>
          <a:lstStyle/>
          <a:p>
            <a:r>
              <a:rPr lang="en-US" altLang="zh-CN" sz="2200" b="1" dirty="0" smtClean="0">
                <a:solidFill>
                  <a:schemeClr val="tx1">
                    <a:lumMod val="65000"/>
                    <a:lumOff val="35000"/>
                  </a:schemeClr>
                </a:solidFill>
                <a:latin typeface="微软雅黑" panose="020B0503020204020204" pitchFamily="34" charset="-122"/>
                <a:ea typeface="微软雅黑" panose="020B0503020204020204" pitchFamily="34" charset="-122"/>
              </a:rPr>
              <a:t>Worry-Free Guarantee</a:t>
            </a:r>
            <a:endPar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矩形 53"/>
          <p:cNvSpPr/>
          <p:nvPr/>
        </p:nvSpPr>
        <p:spPr>
          <a:xfrm>
            <a:off x="483327" y="3100782"/>
            <a:ext cx="3355918" cy="2677656"/>
          </a:xfrm>
          <a:prstGeom prst="rect">
            <a:avLst/>
          </a:prstGeom>
        </p:spPr>
        <p:txBody>
          <a:bodyPr wrap="square">
            <a:spAutoFit/>
          </a:bodyPr>
          <a:lstStyle/>
          <a:p>
            <a:pPr>
              <a:lnSpc>
                <a:spcPct val="120000"/>
              </a:lnSpc>
            </a:pP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Eventable offers a 30-day worry-free guarantee program to all clients. Therefore,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they</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do not pay anything upfront.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They</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can try our service for the first 30 days. If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they</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like it, like customers always do,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they will definitely</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continue the contract. If for some reason not,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they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can cancel the service at any time without any </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additional fees</a:t>
            </a:r>
            <a:r>
              <a:rPr lang="en-US" altLang="zh-CN" sz="1400" dirty="0" smtClean="0">
                <a:solidFill>
                  <a:schemeClr val="tx1">
                    <a:lumMod val="65000"/>
                    <a:lumOff val="35000"/>
                  </a:schemeClr>
                </a:solidFill>
                <a:latin typeface="微软雅黑" pitchFamily="34" charset="-122"/>
                <a:ea typeface="微软雅黑" pitchFamily="34" charset="-122"/>
                <a:sym typeface="微软雅黑" pitchFamily="34" charset="-122"/>
              </a:rPr>
              <a:t>.</a:t>
            </a:r>
            <a:endParaRPr lang="zh-CN" altLang="en-US" sz="1400" dirty="0">
              <a:solidFill>
                <a:schemeClr val="tx1">
                  <a:lumMod val="65000"/>
                  <a:lumOff val="35000"/>
                </a:schemeClr>
              </a:solidFill>
            </a:endParaRPr>
          </a:p>
        </p:txBody>
      </p:sp>
      <p:sp>
        <p:nvSpPr>
          <p:cNvPr id="24" name="TextBox 23"/>
          <p:cNvSpPr txBox="1"/>
          <p:nvPr/>
        </p:nvSpPr>
        <p:spPr>
          <a:xfrm>
            <a:off x="1014549" y="304650"/>
            <a:ext cx="4127863" cy="323165"/>
          </a:xfrm>
          <a:prstGeom prst="rect">
            <a:avLst/>
          </a:prstGeom>
          <a:noFill/>
        </p:spPr>
        <p:txBody>
          <a:bodyPr wrap="square" rtlCol="0">
            <a:spAutoFit/>
          </a:bodyPr>
          <a:lstStyle/>
          <a:p>
            <a:r>
              <a:rPr lang="en-US" sz="1500" dirty="0" smtClean="0"/>
              <a:t>Solution and Action</a:t>
            </a:r>
            <a:endParaRPr lang="en-US" sz="1500" dirty="0"/>
          </a:p>
        </p:txBody>
      </p:sp>
      <p:sp>
        <p:nvSpPr>
          <p:cNvPr id="25" name="TextBox 24"/>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Tree>
    <p:extLst>
      <p:ext uri="{BB962C8B-B14F-4D97-AF65-F5344CB8AC3E}">
        <p14:creationId xmlns:p14="http://schemas.microsoft.com/office/powerpoint/2010/main" val="7259705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17134"/>
            <a:ext cx="9144000" cy="6875134"/>
          </a:xfrm>
          <a:prstGeom prst="rect">
            <a:avLst/>
          </a:prstGeom>
          <a:ln w="28575">
            <a:noFill/>
          </a:ln>
        </p:spPr>
      </p:pic>
      <p:sp>
        <p:nvSpPr>
          <p:cNvPr id="80" name="矩形 1"/>
          <p:cNvSpPr/>
          <p:nvPr/>
        </p:nvSpPr>
        <p:spPr>
          <a:xfrm>
            <a:off x="0" y="2369810"/>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3"/>
          <p:cNvSpPr txBox="1"/>
          <p:nvPr/>
        </p:nvSpPr>
        <p:spPr>
          <a:xfrm>
            <a:off x="410451" y="2593092"/>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05</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82" name="文本框 4"/>
          <p:cNvSpPr txBox="1"/>
          <p:nvPr/>
        </p:nvSpPr>
        <p:spPr>
          <a:xfrm>
            <a:off x="2498520" y="3278037"/>
            <a:ext cx="4217821" cy="1107996"/>
          </a:xfrm>
          <a:prstGeom prst="rect">
            <a:avLst/>
          </a:prstGeom>
          <a:noFill/>
        </p:spPr>
        <p:txBody>
          <a:bodyPr wrap="none" rtlCol="0">
            <a:spAutoFit/>
          </a:bodyPr>
          <a:lstStyle/>
          <a:p>
            <a:pPr algn="ctr"/>
            <a:r>
              <a:rPr lang="en-US" altLang="zh-CN" sz="3300" dirty="0" smtClean="0">
                <a:solidFill>
                  <a:schemeClr val="tx1">
                    <a:lumMod val="75000"/>
                    <a:lumOff val="25000"/>
                  </a:schemeClr>
                </a:solidFill>
                <a:latin typeface="微软雅黑" panose="020B0503020204020204" pitchFamily="34" charset="-122"/>
                <a:ea typeface="微软雅黑" panose="020B0503020204020204" pitchFamily="34" charset="-122"/>
              </a:rPr>
              <a:t>Change </a:t>
            </a:r>
          </a:p>
          <a:p>
            <a:pPr algn="ctr"/>
            <a:r>
              <a:rPr lang="en-US" altLang="zh-CN" sz="3300" dirty="0" smtClean="0">
                <a:solidFill>
                  <a:schemeClr val="tx1">
                    <a:lumMod val="75000"/>
                    <a:lumOff val="25000"/>
                  </a:schemeClr>
                </a:solidFill>
                <a:latin typeface="微软雅黑" panose="020B0503020204020204" pitchFamily="34" charset="-122"/>
                <a:ea typeface="微软雅黑" panose="020B0503020204020204" pitchFamily="34" charset="-122"/>
              </a:rPr>
              <a:t>Management Guide</a:t>
            </a:r>
            <a:endParaRPr lang="zh-CN" altLang="en-US" sz="33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28"/>
          <p:cNvSpPr/>
          <p:nvPr/>
        </p:nvSpPr>
        <p:spPr>
          <a:xfrm>
            <a:off x="6731657" y="2369809"/>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29"/>
          <p:cNvGrpSpPr/>
          <p:nvPr/>
        </p:nvGrpSpPr>
        <p:grpSpPr>
          <a:xfrm>
            <a:off x="5697368" y="2813380"/>
            <a:ext cx="432048" cy="432834"/>
            <a:chOff x="6084168" y="1274820"/>
            <a:chExt cx="432048" cy="432834"/>
          </a:xfrm>
        </p:grpSpPr>
        <p:sp>
          <p:nvSpPr>
            <p:cNvPr id="8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87" name="组合 32"/>
          <p:cNvGrpSpPr/>
          <p:nvPr/>
        </p:nvGrpSpPr>
        <p:grpSpPr>
          <a:xfrm>
            <a:off x="4401224" y="2813773"/>
            <a:ext cx="432048" cy="432048"/>
            <a:chOff x="4788024" y="1275213"/>
            <a:chExt cx="432048" cy="432048"/>
          </a:xfrm>
        </p:grpSpPr>
        <p:sp>
          <p:nvSpPr>
            <p:cNvPr id="8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0" name="组合 35"/>
          <p:cNvGrpSpPr/>
          <p:nvPr/>
        </p:nvGrpSpPr>
        <p:grpSpPr>
          <a:xfrm>
            <a:off x="5049296" y="2813380"/>
            <a:ext cx="432833" cy="432834"/>
            <a:chOff x="5436096" y="1274820"/>
            <a:chExt cx="432833" cy="432834"/>
          </a:xfrm>
        </p:grpSpPr>
        <p:sp>
          <p:nvSpPr>
            <p:cNvPr id="91"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3" name="组合 38"/>
          <p:cNvGrpSpPr/>
          <p:nvPr/>
        </p:nvGrpSpPr>
        <p:grpSpPr>
          <a:xfrm>
            <a:off x="3105080" y="2813380"/>
            <a:ext cx="432833" cy="432834"/>
            <a:chOff x="3491880" y="1274820"/>
            <a:chExt cx="432833" cy="432834"/>
          </a:xfrm>
        </p:grpSpPr>
        <p:sp>
          <p:nvSpPr>
            <p:cNvPr id="9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6" name="组合 42"/>
          <p:cNvGrpSpPr/>
          <p:nvPr/>
        </p:nvGrpSpPr>
        <p:grpSpPr>
          <a:xfrm>
            <a:off x="3753152" y="2813380"/>
            <a:ext cx="432833" cy="432834"/>
            <a:chOff x="4139952" y="1274820"/>
            <a:chExt cx="432833" cy="432834"/>
          </a:xfrm>
        </p:grpSpPr>
        <p:sp>
          <p:nvSpPr>
            <p:cNvPr id="9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1614490648"/>
      </p:ext>
    </p:extLst>
  </p:cSld>
  <p:clrMapOvr>
    <a:masterClrMapping/>
  </p:clrMapOvr>
  <p:transition spd="slow" advTm="0">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10886" y="-9890"/>
            <a:ext cx="9157187" cy="6867890"/>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82072"/>
            <a:ext cx="431074" cy="3738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8" name="TextBox 7"/>
          <p:cNvSpPr txBox="1"/>
          <p:nvPr/>
        </p:nvSpPr>
        <p:spPr>
          <a:xfrm>
            <a:off x="698863" y="1020181"/>
            <a:ext cx="7945075" cy="646331"/>
          </a:xfrm>
          <a:prstGeom prst="rect">
            <a:avLst/>
          </a:prstGeom>
          <a:noFill/>
        </p:spPr>
        <p:txBody>
          <a:bodyPr wrap="square" rtlCol="0">
            <a:spAutoFit/>
          </a:bodyPr>
          <a:lstStyle/>
          <a:p>
            <a:r>
              <a:rPr lang="en-US" dirty="0" smtClean="0"/>
              <a:t>The solution and the change aims to improve Eventable’s competitiveness and improve revenue.</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圆角矩形 26"/>
          <p:cNvSpPr/>
          <p:nvPr/>
        </p:nvSpPr>
        <p:spPr>
          <a:xfrm>
            <a:off x="899160" y="2232737"/>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196625" y="2383606"/>
            <a:ext cx="6750750" cy="1107996"/>
          </a:xfrm>
          <a:prstGeom prst="rect">
            <a:avLst/>
          </a:prstGeom>
          <a:noFill/>
        </p:spPr>
        <p:txBody>
          <a:bodyPr wrap="square" lIns="0" tIns="0" rIns="0" bIns="0" rtlCol="0">
            <a:spAutoFit/>
          </a:bodyPr>
          <a:lstStyle/>
          <a:p>
            <a:pPr algn="just">
              <a:lnSpc>
                <a:spcPct val="120000"/>
              </a:lnSpc>
            </a:pP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The solution is perfect for Eventable at this stage because while continuing refining the data analytics process, the quality of customer engagement is mostly based on the number of subscribers. While the current service is maintaining the good quality, Eventable needs to expand and take a step forward to help the customers to enlarge the number of subscribers, which would create a new competency and improve company competitiveness.</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93"/>
          <p:cNvSpPr/>
          <p:nvPr/>
        </p:nvSpPr>
        <p:spPr>
          <a:xfrm>
            <a:off x="861492" y="2188173"/>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93"/>
          <p:cNvSpPr/>
          <p:nvPr/>
        </p:nvSpPr>
        <p:spPr>
          <a:xfrm rot="10800000">
            <a:off x="7996471" y="3384677"/>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4"/>
          <p:cNvSpPr/>
          <p:nvPr/>
        </p:nvSpPr>
        <p:spPr bwMode="auto">
          <a:xfrm>
            <a:off x="3004976" y="3988374"/>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7" name="Freeform 5"/>
          <p:cNvSpPr/>
          <p:nvPr/>
        </p:nvSpPr>
        <p:spPr bwMode="auto">
          <a:xfrm>
            <a:off x="1410924" y="3988374"/>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8" name="Freeform 5"/>
          <p:cNvSpPr/>
          <p:nvPr/>
        </p:nvSpPr>
        <p:spPr bwMode="auto">
          <a:xfrm>
            <a:off x="4599028" y="3988374"/>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9" name="Freeform 5"/>
          <p:cNvSpPr/>
          <p:nvPr/>
        </p:nvSpPr>
        <p:spPr bwMode="auto">
          <a:xfrm>
            <a:off x="6193080" y="3988374"/>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30" name="TextBox 29"/>
          <p:cNvSpPr txBox="1"/>
          <p:nvPr/>
        </p:nvSpPr>
        <p:spPr>
          <a:xfrm>
            <a:off x="1667902" y="4228818"/>
            <a:ext cx="969036" cy="83099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800" b="1" dirty="0" smtClean="0"/>
              <a:t>New Depart-</a:t>
            </a:r>
            <a:r>
              <a:rPr lang="en-US" altLang="zh-CN" sz="1800" b="1" dirty="0" err="1" smtClean="0"/>
              <a:t>ment</a:t>
            </a:r>
            <a:endParaRPr lang="zh-CN" altLang="en-US" sz="1800" b="1" dirty="0"/>
          </a:p>
        </p:txBody>
      </p:sp>
      <p:sp>
        <p:nvSpPr>
          <p:cNvPr id="31" name="TextBox 30"/>
          <p:cNvSpPr txBox="1"/>
          <p:nvPr/>
        </p:nvSpPr>
        <p:spPr>
          <a:xfrm>
            <a:off x="3083325" y="4367317"/>
            <a:ext cx="1344576" cy="553998"/>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800" b="1" smtClean="0"/>
              <a:t>Service Integration</a:t>
            </a:r>
            <a:endParaRPr lang="zh-CN" altLang="en-US" sz="1800" b="1" dirty="0"/>
          </a:p>
        </p:txBody>
      </p:sp>
      <p:sp>
        <p:nvSpPr>
          <p:cNvPr id="32" name="TextBox 31"/>
          <p:cNvSpPr txBox="1"/>
          <p:nvPr/>
        </p:nvSpPr>
        <p:spPr>
          <a:xfrm>
            <a:off x="4848504" y="4228818"/>
            <a:ext cx="969036" cy="830997"/>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800" b="1" dirty="0" smtClean="0"/>
              <a:t>Change Process </a:t>
            </a:r>
            <a:r>
              <a:rPr lang="en-US" altLang="zh-CN" sz="1800" b="1" dirty="0" err="1" smtClean="0"/>
              <a:t>Mgmt</a:t>
            </a:r>
            <a:endParaRPr lang="zh-CN" altLang="en-US" sz="1800" b="1" dirty="0"/>
          </a:p>
        </p:txBody>
      </p:sp>
      <p:sp>
        <p:nvSpPr>
          <p:cNvPr id="33" name="TextBox 32"/>
          <p:cNvSpPr txBox="1"/>
          <p:nvPr/>
        </p:nvSpPr>
        <p:spPr>
          <a:xfrm>
            <a:off x="6150116" y="4096106"/>
            <a:ext cx="1553915" cy="1107996"/>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1800" b="1" dirty="0" smtClean="0"/>
              <a:t>Acquire </a:t>
            </a:r>
          </a:p>
          <a:p>
            <a:pPr algn="ctr"/>
            <a:r>
              <a:rPr lang="en-US" altLang="zh-CN" sz="1800" b="1" dirty="0" smtClean="0"/>
              <a:t>Market Outreaching Talents</a:t>
            </a:r>
            <a:endParaRPr lang="zh-CN" altLang="en-US" sz="1800" b="1" dirty="0"/>
          </a:p>
        </p:txBody>
      </p:sp>
      <p:sp>
        <p:nvSpPr>
          <p:cNvPr id="26" name="TextBox 25"/>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22</a:t>
            </a:fld>
            <a:endParaRPr lang="en-US"/>
          </a:p>
        </p:txBody>
      </p:sp>
      <p:sp>
        <p:nvSpPr>
          <p:cNvPr id="34" name="TextBox 33"/>
          <p:cNvSpPr txBox="1"/>
          <p:nvPr/>
        </p:nvSpPr>
        <p:spPr>
          <a:xfrm>
            <a:off x="1014549" y="304650"/>
            <a:ext cx="4127863" cy="323165"/>
          </a:xfrm>
          <a:prstGeom prst="rect">
            <a:avLst/>
          </a:prstGeom>
          <a:noFill/>
        </p:spPr>
        <p:txBody>
          <a:bodyPr wrap="square" rtlCol="0">
            <a:spAutoFit/>
          </a:bodyPr>
          <a:lstStyle/>
          <a:p>
            <a:r>
              <a:rPr lang="en-US" sz="1500" dirty="0" smtClean="0"/>
              <a:t>Change </a:t>
            </a:r>
            <a:r>
              <a:rPr lang="en-US" sz="1500" smtClean="0"/>
              <a:t>Management Guide</a:t>
            </a:r>
            <a:endParaRPr lang="en-US" sz="1500" dirty="0"/>
          </a:p>
        </p:txBody>
      </p:sp>
    </p:spTree>
    <p:extLst>
      <p:ext uri="{BB962C8B-B14F-4D97-AF65-F5344CB8AC3E}">
        <p14:creationId xmlns:p14="http://schemas.microsoft.com/office/powerpoint/2010/main" val="20880088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0" y="0"/>
            <a:ext cx="9157187" cy="6867890"/>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8" name="TextBox 7"/>
          <p:cNvSpPr txBox="1"/>
          <p:nvPr/>
        </p:nvSpPr>
        <p:spPr>
          <a:xfrm>
            <a:off x="606055" y="888273"/>
            <a:ext cx="7945075" cy="923330"/>
          </a:xfrm>
          <a:prstGeom prst="rect">
            <a:avLst/>
          </a:prstGeom>
          <a:noFill/>
        </p:spPr>
        <p:txBody>
          <a:bodyPr wrap="square" rtlCol="0">
            <a:spAutoFit/>
          </a:bodyPr>
          <a:lstStyle/>
          <a:p>
            <a:r>
              <a:rPr lang="en-US" dirty="0" smtClean="0"/>
              <a:t>Creating advertisements that highlight the company, the services, and highlight the success achieved and the clients can achieve instead </a:t>
            </a:r>
            <a:r>
              <a:rPr lang="en-US" smtClean="0"/>
              <a:t>of paying for ads to target institutional clients.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24711F5-F62E-9642-B007-A466BD571553}" type="slidenum">
              <a:rPr lang="en-US" smtClean="0"/>
              <a:t>23</a:t>
            </a:fld>
            <a:endParaRPr lang="en-US"/>
          </a:p>
        </p:txBody>
      </p:sp>
      <p:pic>
        <p:nvPicPr>
          <p:cNvPr id="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8001" y="2015888"/>
            <a:ext cx="5361560" cy="170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8001" y="4081608"/>
            <a:ext cx="2498872" cy="1911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2289" y="4085150"/>
            <a:ext cx="2467272" cy="193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a:off x="1360938"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698689"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032321"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365954"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699585"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057932"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4170041"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507792"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841424"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175057"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508688"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867035" y="3717879"/>
            <a:ext cx="0" cy="363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035" y="1839774"/>
            <a:ext cx="696619" cy="696619"/>
          </a:xfrm>
          <a:prstGeom prst="rect">
            <a:avLst/>
          </a:prstGeom>
        </p:spPr>
      </p:pic>
      <p:sp>
        <p:nvSpPr>
          <p:cNvPr id="11" name="TextBox 10"/>
          <p:cNvSpPr txBox="1"/>
          <p:nvPr/>
        </p:nvSpPr>
        <p:spPr>
          <a:xfrm>
            <a:off x="6813625" y="3263177"/>
            <a:ext cx="2054269" cy="2862322"/>
          </a:xfrm>
          <a:prstGeom prst="rect">
            <a:avLst/>
          </a:prstGeom>
          <a:noFill/>
        </p:spPr>
        <p:txBody>
          <a:bodyPr wrap="square" rtlCol="0">
            <a:spAutoFit/>
          </a:bodyPr>
          <a:lstStyle/>
          <a:p>
            <a:r>
              <a:rPr lang="en-US" dirty="0" smtClean="0"/>
              <a:t>Focusing on the</a:t>
            </a:r>
          </a:p>
          <a:p>
            <a:pPr marL="285750" indent="-285750">
              <a:buFont typeface="Arial" charset="0"/>
              <a:buChar char="•"/>
            </a:pPr>
            <a:r>
              <a:rPr lang="en-US" dirty="0" smtClean="0"/>
              <a:t>Company</a:t>
            </a:r>
          </a:p>
          <a:p>
            <a:pPr marL="285750" indent="-285750">
              <a:buFont typeface="Arial" charset="0"/>
              <a:buChar char="•"/>
            </a:pPr>
            <a:r>
              <a:rPr lang="en-US" dirty="0" smtClean="0"/>
              <a:t>Service</a:t>
            </a:r>
          </a:p>
          <a:p>
            <a:pPr marL="285750" indent="-285750">
              <a:buFont typeface="Arial" charset="0"/>
              <a:buChar char="•"/>
            </a:pPr>
            <a:r>
              <a:rPr lang="en-US" dirty="0" smtClean="0"/>
              <a:t>Event</a:t>
            </a:r>
          </a:p>
          <a:p>
            <a:pPr marL="285750" indent="-285750">
              <a:buFont typeface="Arial" charset="0"/>
              <a:buChar char="•"/>
            </a:pPr>
            <a:r>
              <a:rPr lang="en-US" dirty="0" smtClean="0"/>
              <a:t>Past success</a:t>
            </a:r>
          </a:p>
          <a:p>
            <a:endParaRPr lang="en-US" dirty="0" smtClean="0"/>
          </a:p>
          <a:p>
            <a:r>
              <a:rPr lang="en-US" dirty="0" smtClean="0"/>
              <a:t>Envision the future success for the clients and let them see their potential.</a:t>
            </a:r>
            <a:endParaRPr lang="en-US" dirty="0"/>
          </a:p>
        </p:txBody>
      </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70695" y="5476431"/>
            <a:ext cx="560849" cy="622127"/>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0456" y="5532446"/>
            <a:ext cx="528099" cy="585799"/>
          </a:xfrm>
          <a:prstGeom prst="rect">
            <a:avLst/>
          </a:prstGeom>
        </p:spPr>
      </p:pic>
      <p:sp>
        <p:nvSpPr>
          <p:cNvPr id="32" name="TextBox 31"/>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33" name="TextBox 32"/>
          <p:cNvSpPr txBox="1"/>
          <p:nvPr/>
        </p:nvSpPr>
        <p:spPr>
          <a:xfrm>
            <a:off x="1014549" y="304650"/>
            <a:ext cx="4127863" cy="323165"/>
          </a:xfrm>
          <a:prstGeom prst="rect">
            <a:avLst/>
          </a:prstGeom>
          <a:noFill/>
        </p:spPr>
        <p:txBody>
          <a:bodyPr wrap="square" rtlCol="0">
            <a:spAutoFit/>
          </a:bodyPr>
          <a:lstStyle/>
          <a:p>
            <a:r>
              <a:rPr lang="en-US" sz="1500" dirty="0" smtClean="0"/>
              <a:t>Change </a:t>
            </a:r>
            <a:r>
              <a:rPr lang="en-US" sz="1500" smtClean="0"/>
              <a:t>Management Guide</a:t>
            </a:r>
            <a:endParaRPr lang="en-US" sz="1500" dirty="0"/>
          </a:p>
        </p:txBody>
      </p:sp>
    </p:spTree>
    <p:extLst>
      <p:ext uri="{BB962C8B-B14F-4D97-AF65-F5344CB8AC3E}">
        <p14:creationId xmlns:p14="http://schemas.microsoft.com/office/powerpoint/2010/main" val="16701523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0" y="0"/>
            <a:ext cx="9157187" cy="6867890"/>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8" name="TextBox 7"/>
          <p:cNvSpPr txBox="1"/>
          <p:nvPr/>
        </p:nvSpPr>
        <p:spPr>
          <a:xfrm>
            <a:off x="574861" y="1150638"/>
            <a:ext cx="7945075" cy="369332"/>
          </a:xfrm>
          <a:prstGeom prst="rect">
            <a:avLst/>
          </a:prstGeom>
          <a:noFill/>
        </p:spPr>
        <p:txBody>
          <a:bodyPr wrap="square" rtlCol="0">
            <a:spAutoFit/>
          </a:bodyPr>
          <a:lstStyle/>
          <a:p>
            <a:r>
              <a:rPr lang="en-US" smtClean="0"/>
              <a:t>For example: Facebook Ads</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24711F5-F62E-9642-B007-A466BD571553}" type="slidenum">
              <a:rPr lang="en-US" smtClean="0"/>
              <a:t>24</a:t>
            </a:fld>
            <a:endParaRPr lang="en-US"/>
          </a:p>
        </p:txBody>
      </p:sp>
      <p:pic>
        <p:nvPicPr>
          <p:cNvPr id="32" name="Picture 2" descr="Image result for online advertising reach d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055" y="2050515"/>
            <a:ext cx="7882688" cy="4000287"/>
          </a:xfrm>
          <a:prstGeom prst="rect">
            <a:avLst/>
          </a:prstGeom>
          <a:noFill/>
          <a:ln w="28575">
            <a:solidFill>
              <a:schemeClr val="accent1"/>
            </a:solid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34" name="TextBox 33"/>
          <p:cNvSpPr txBox="1"/>
          <p:nvPr/>
        </p:nvSpPr>
        <p:spPr>
          <a:xfrm>
            <a:off x="1014549" y="304650"/>
            <a:ext cx="4127863" cy="323165"/>
          </a:xfrm>
          <a:prstGeom prst="rect">
            <a:avLst/>
          </a:prstGeom>
          <a:noFill/>
        </p:spPr>
        <p:txBody>
          <a:bodyPr wrap="square" rtlCol="0">
            <a:spAutoFit/>
          </a:bodyPr>
          <a:lstStyle/>
          <a:p>
            <a:r>
              <a:rPr lang="en-US" sz="1500" dirty="0" smtClean="0"/>
              <a:t>Change </a:t>
            </a:r>
            <a:r>
              <a:rPr lang="en-US" sz="1500" smtClean="0"/>
              <a:t>Management Guide</a:t>
            </a:r>
            <a:endParaRPr lang="en-US" sz="1500" dirty="0"/>
          </a:p>
        </p:txBody>
      </p:sp>
    </p:spTree>
    <p:extLst>
      <p:ext uri="{BB962C8B-B14F-4D97-AF65-F5344CB8AC3E}">
        <p14:creationId xmlns:p14="http://schemas.microsoft.com/office/powerpoint/2010/main" val="13357703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0" y="0"/>
            <a:ext cx="9157187" cy="6867890"/>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8" name="TextBox 7"/>
          <p:cNvSpPr txBox="1"/>
          <p:nvPr/>
        </p:nvSpPr>
        <p:spPr>
          <a:xfrm>
            <a:off x="469038" y="1006680"/>
            <a:ext cx="8317774" cy="646331"/>
          </a:xfrm>
          <a:prstGeom prst="rect">
            <a:avLst/>
          </a:prstGeom>
          <a:noFill/>
        </p:spPr>
        <p:txBody>
          <a:bodyPr wrap="square" rtlCol="0">
            <a:spAutoFit/>
          </a:bodyPr>
          <a:lstStyle/>
          <a:p>
            <a:r>
              <a:rPr lang="en-US" dirty="0" smtClean="0"/>
              <a:t>Companies are spending more and more on online display Ads, and it seems like they will spend more in the future because it brings them </a:t>
            </a:r>
            <a:r>
              <a:rPr lang="en-US" smtClean="0"/>
              <a:t>considerable amount of revenue.</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24711F5-F62E-9642-B007-A466BD571553}" type="slidenum">
              <a:rPr lang="en-US" smtClean="0"/>
              <a:t>25</a:t>
            </a:fld>
            <a:endParaRPr lang="en-US"/>
          </a:p>
        </p:txBody>
      </p:sp>
      <p:pic>
        <p:nvPicPr>
          <p:cNvPr id="13" name="Picture 2" descr="Image result for online advertising reach d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0143" y="1984717"/>
            <a:ext cx="6114509" cy="4070662"/>
          </a:xfrm>
          <a:prstGeom prst="rect">
            <a:avLst/>
          </a:prstGeom>
          <a:noFill/>
          <a:ln w="28575">
            <a:solidFill>
              <a:schemeClr val="accent1"/>
            </a:solidFill>
          </a:ln>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16" name="TextBox 15"/>
          <p:cNvSpPr txBox="1"/>
          <p:nvPr/>
        </p:nvSpPr>
        <p:spPr>
          <a:xfrm>
            <a:off x="1014549" y="304650"/>
            <a:ext cx="4127863" cy="323165"/>
          </a:xfrm>
          <a:prstGeom prst="rect">
            <a:avLst/>
          </a:prstGeom>
          <a:noFill/>
        </p:spPr>
        <p:txBody>
          <a:bodyPr wrap="square" rtlCol="0">
            <a:spAutoFit/>
          </a:bodyPr>
          <a:lstStyle/>
          <a:p>
            <a:r>
              <a:rPr lang="en-US" sz="1500" dirty="0" smtClean="0"/>
              <a:t>Change </a:t>
            </a:r>
            <a:r>
              <a:rPr lang="en-US" sz="1500" smtClean="0"/>
              <a:t>Management Guide</a:t>
            </a:r>
            <a:endParaRPr lang="en-US" sz="1500" dirty="0"/>
          </a:p>
        </p:txBody>
      </p:sp>
    </p:spTree>
    <p:extLst>
      <p:ext uri="{BB962C8B-B14F-4D97-AF65-F5344CB8AC3E}">
        <p14:creationId xmlns:p14="http://schemas.microsoft.com/office/powerpoint/2010/main" val="1433944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10886" y="-9890"/>
            <a:ext cx="9157187" cy="6867890"/>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Change </a:t>
            </a:r>
            <a:r>
              <a:rPr lang="en-US" sz="1500" smtClean="0"/>
              <a:t>Management Guide</a:t>
            </a:r>
            <a:endParaRPr lang="en-US" sz="1500" dirty="0"/>
          </a:p>
        </p:txBody>
      </p:sp>
      <p:sp>
        <p:nvSpPr>
          <p:cNvPr id="8" name="TextBox 7"/>
          <p:cNvSpPr txBox="1"/>
          <p:nvPr/>
        </p:nvSpPr>
        <p:spPr>
          <a:xfrm>
            <a:off x="618816" y="886498"/>
            <a:ext cx="7945075" cy="923330"/>
          </a:xfrm>
          <a:prstGeom prst="rect">
            <a:avLst/>
          </a:prstGeom>
          <a:noFill/>
        </p:spPr>
        <p:txBody>
          <a:bodyPr wrap="square" rtlCol="0">
            <a:spAutoFit/>
          </a:bodyPr>
          <a:lstStyle/>
          <a:p>
            <a:r>
              <a:rPr lang="en-US" dirty="0" smtClean="0"/>
              <a:t>Change process </a:t>
            </a:r>
            <a:r>
              <a:rPr lang="en-US" altLang="zh-CN" dirty="0" smtClean="0"/>
              <a:t>has to be smooth and it’s must be implemented completely, and adjusted consistently according to exact situation</a:t>
            </a:r>
            <a:r>
              <a:rPr lang="en-US" altLang="zh-CN" dirty="0"/>
              <a:t> </a:t>
            </a:r>
            <a:r>
              <a:rPr lang="en-US" altLang="zh-CN" dirty="0" smtClean="0"/>
              <a:t>at each stage. All process should be centered on increasing subscribers. </a:t>
            </a:r>
            <a:r>
              <a:rPr lang="mr-IN" altLang="zh-CN" dirty="0" smtClean="0"/>
              <a:t>–</a:t>
            </a:r>
            <a:r>
              <a:rPr lang="en-US" altLang="zh-CN" dirty="0" smtClean="0"/>
              <a:t>Kotter’s 8 </a:t>
            </a:r>
            <a:r>
              <a:rPr lang="en-US" altLang="zh-CN" dirty="0"/>
              <a:t>S</a:t>
            </a:r>
            <a:r>
              <a:rPr lang="en-US" altLang="zh-CN" dirty="0" smtClean="0"/>
              <a:t>tep Change Model</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24711F5-F62E-9642-B007-A466BD571553}" type="slidenum">
              <a:rPr lang="en-US" smtClean="0"/>
              <a:t>26</a:t>
            </a:fld>
            <a:endParaRPr lang="en-US"/>
          </a:p>
        </p:txBody>
      </p:sp>
      <p:grpSp>
        <p:nvGrpSpPr>
          <p:cNvPr id="21" name="Group 1294"/>
          <p:cNvGrpSpPr/>
          <p:nvPr/>
        </p:nvGrpSpPr>
        <p:grpSpPr>
          <a:xfrm>
            <a:off x="1633070" y="2206368"/>
            <a:ext cx="398195" cy="398195"/>
            <a:chOff x="0" y="0"/>
            <a:chExt cx="1243363" cy="1243363"/>
          </a:xfrm>
        </p:grpSpPr>
        <p:sp>
          <p:nvSpPr>
            <p:cNvPr id="22" name="Shape 1290"/>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nvGrpSpPr>
            <p:cNvPr id="23" name="Group 1293"/>
            <p:cNvGrpSpPr/>
            <p:nvPr/>
          </p:nvGrpSpPr>
          <p:grpSpPr>
            <a:xfrm>
              <a:off x="374055" y="351222"/>
              <a:ext cx="495253" cy="540919"/>
              <a:chOff x="0" y="0"/>
              <a:chExt cx="495252" cy="540918"/>
            </a:xfrm>
          </p:grpSpPr>
          <p:sp>
            <p:nvSpPr>
              <p:cNvPr id="24"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25"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sp>
        <p:nvSpPr>
          <p:cNvPr id="26" name="Shape 1319"/>
          <p:cNvSpPr/>
          <p:nvPr/>
        </p:nvSpPr>
        <p:spPr>
          <a:xfrm flipV="1">
            <a:off x="2030086" y="2404752"/>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27" name="Shape 1320"/>
          <p:cNvSpPr/>
          <p:nvPr/>
        </p:nvSpPr>
        <p:spPr>
          <a:xfrm flipV="1">
            <a:off x="3608012" y="2404752"/>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28" name="Shape 1321"/>
          <p:cNvSpPr/>
          <p:nvPr/>
        </p:nvSpPr>
        <p:spPr>
          <a:xfrm flipV="1">
            <a:off x="5185939" y="2404752"/>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29" name="Shape 1322"/>
          <p:cNvSpPr/>
          <p:nvPr/>
        </p:nvSpPr>
        <p:spPr>
          <a:xfrm flipH="1">
            <a:off x="2228830" y="4116586"/>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0" name="Shape 1323"/>
          <p:cNvSpPr/>
          <p:nvPr/>
        </p:nvSpPr>
        <p:spPr>
          <a:xfrm flipH="1">
            <a:off x="3806756" y="4116586"/>
            <a:ext cx="983342"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1" name="Shape 1324"/>
          <p:cNvSpPr/>
          <p:nvPr/>
        </p:nvSpPr>
        <p:spPr>
          <a:xfrm flipH="1">
            <a:off x="5384684" y="4116586"/>
            <a:ext cx="982165"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2" name="Shape 1325"/>
          <p:cNvSpPr/>
          <p:nvPr/>
        </p:nvSpPr>
        <p:spPr>
          <a:xfrm flipV="1">
            <a:off x="6763309" y="2404752"/>
            <a:ext cx="1206785"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3" name="Shape 1326"/>
          <p:cNvSpPr/>
          <p:nvPr/>
        </p:nvSpPr>
        <p:spPr>
          <a:xfrm>
            <a:off x="7969253" y="2412260"/>
            <a:ext cx="0" cy="1708395"/>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4" name="Shape 1327"/>
          <p:cNvSpPr/>
          <p:nvPr/>
        </p:nvSpPr>
        <p:spPr>
          <a:xfrm flipH="1">
            <a:off x="6962610" y="4116586"/>
            <a:ext cx="1006809"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5" name="Shape 1328"/>
          <p:cNvSpPr/>
          <p:nvPr/>
        </p:nvSpPr>
        <p:spPr>
          <a:xfrm flipH="1">
            <a:off x="1137760" y="4116586"/>
            <a:ext cx="499406" cy="0"/>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6" name="Shape 1329"/>
          <p:cNvSpPr/>
          <p:nvPr/>
        </p:nvSpPr>
        <p:spPr>
          <a:xfrm flipV="1">
            <a:off x="1139530" y="2404752"/>
            <a:ext cx="0" cy="1715902"/>
          </a:xfrm>
          <a:prstGeom prst="line">
            <a:avLst/>
          </a:prstGeom>
          <a:ln w="12700">
            <a:solidFill>
              <a:schemeClr val="accent1"/>
            </a:solidFill>
            <a:miter lim="400000"/>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37" name="Shape 1330"/>
          <p:cNvSpPr/>
          <p:nvPr/>
        </p:nvSpPr>
        <p:spPr>
          <a:xfrm>
            <a:off x="1135256" y="2404752"/>
            <a:ext cx="300246" cy="0"/>
          </a:xfrm>
          <a:prstGeom prst="line">
            <a:avLst/>
          </a:prstGeom>
          <a:ln w="12700">
            <a:solidFill>
              <a:schemeClr val="accent1"/>
            </a:solidFill>
            <a:miter lim="400000"/>
            <a:tailEnd type="triangle"/>
          </a:ln>
        </p:spPr>
        <p:txBody>
          <a:bodyPr lIns="38100" tIns="38100" rIns="38100" bIns="38100" anchor="ctr"/>
          <a:lstStyle/>
          <a:p>
            <a:pPr lvl="0">
              <a:defRPr sz="3200">
                <a:solidFill>
                  <a:srgbClr val="000000"/>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nvGrpSpPr>
          <p:cNvPr id="38" name="Group 1335"/>
          <p:cNvGrpSpPr/>
          <p:nvPr/>
        </p:nvGrpSpPr>
        <p:grpSpPr>
          <a:xfrm>
            <a:off x="3210995" y="2206368"/>
            <a:ext cx="398195" cy="398195"/>
            <a:chOff x="0" y="0"/>
            <a:chExt cx="1243363" cy="1243363"/>
          </a:xfrm>
        </p:grpSpPr>
        <p:sp>
          <p:nvSpPr>
            <p:cNvPr id="39" name="Shape 133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nvGrpSpPr>
            <p:cNvPr id="40" name="Group 1334"/>
            <p:cNvGrpSpPr/>
            <p:nvPr/>
          </p:nvGrpSpPr>
          <p:grpSpPr>
            <a:xfrm>
              <a:off x="452618" y="384509"/>
              <a:ext cx="335923" cy="474346"/>
              <a:chOff x="0" y="0"/>
              <a:chExt cx="335921" cy="474344"/>
            </a:xfrm>
          </p:grpSpPr>
          <p:sp>
            <p:nvSpPr>
              <p:cNvPr id="41"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42"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grpSp>
        <p:nvGrpSpPr>
          <p:cNvPr id="43" name="Group 1338"/>
          <p:cNvGrpSpPr/>
          <p:nvPr/>
        </p:nvGrpSpPr>
        <p:grpSpPr>
          <a:xfrm>
            <a:off x="4788922" y="2206368"/>
            <a:ext cx="398195" cy="398195"/>
            <a:chOff x="0" y="0"/>
            <a:chExt cx="1243363" cy="1243363"/>
          </a:xfrm>
        </p:grpSpPr>
        <p:sp>
          <p:nvSpPr>
            <p:cNvPr id="44" name="Shape 1336"/>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45"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nvGrpSpPr>
          <p:cNvPr id="46" name="Group 1341"/>
          <p:cNvGrpSpPr/>
          <p:nvPr/>
        </p:nvGrpSpPr>
        <p:grpSpPr>
          <a:xfrm>
            <a:off x="6366848" y="2206368"/>
            <a:ext cx="398195" cy="398195"/>
            <a:chOff x="0" y="0"/>
            <a:chExt cx="1243363" cy="1243363"/>
          </a:xfrm>
        </p:grpSpPr>
        <p:sp>
          <p:nvSpPr>
            <p:cNvPr id="47" name="Shape 1339"/>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48"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nvGrpSpPr>
          <p:cNvPr id="49" name="Group 1344"/>
          <p:cNvGrpSpPr/>
          <p:nvPr/>
        </p:nvGrpSpPr>
        <p:grpSpPr>
          <a:xfrm>
            <a:off x="6366848" y="3917313"/>
            <a:ext cx="398195" cy="398195"/>
            <a:chOff x="0" y="0"/>
            <a:chExt cx="1243363" cy="1243363"/>
          </a:xfrm>
        </p:grpSpPr>
        <p:sp>
          <p:nvSpPr>
            <p:cNvPr id="50" name="Shape 1342"/>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51"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nvGrpSpPr>
          <p:cNvPr id="52" name="Group 1347"/>
          <p:cNvGrpSpPr/>
          <p:nvPr/>
        </p:nvGrpSpPr>
        <p:grpSpPr>
          <a:xfrm>
            <a:off x="4788922" y="3917313"/>
            <a:ext cx="398195" cy="398195"/>
            <a:chOff x="0" y="0"/>
            <a:chExt cx="1243363" cy="1243363"/>
          </a:xfrm>
        </p:grpSpPr>
        <p:sp>
          <p:nvSpPr>
            <p:cNvPr id="58" name="Shape 1345"/>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59"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nvGrpSpPr>
          <p:cNvPr id="60" name="Group 1350"/>
          <p:cNvGrpSpPr/>
          <p:nvPr/>
        </p:nvGrpSpPr>
        <p:grpSpPr>
          <a:xfrm>
            <a:off x="3210996" y="3917313"/>
            <a:ext cx="398195" cy="398195"/>
            <a:chOff x="0" y="0"/>
            <a:chExt cx="1243363" cy="1243363"/>
          </a:xfrm>
        </p:grpSpPr>
        <p:sp>
          <p:nvSpPr>
            <p:cNvPr id="66" name="Shape 1348"/>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67"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nvGrpSpPr>
          <p:cNvPr id="68" name="Group 1356"/>
          <p:cNvGrpSpPr/>
          <p:nvPr/>
        </p:nvGrpSpPr>
        <p:grpSpPr>
          <a:xfrm>
            <a:off x="1633070" y="3917313"/>
            <a:ext cx="398195" cy="398195"/>
            <a:chOff x="0" y="0"/>
            <a:chExt cx="1243363" cy="1243363"/>
          </a:xfrm>
        </p:grpSpPr>
        <p:sp>
          <p:nvSpPr>
            <p:cNvPr id="69" name="Shape 1351"/>
            <p:cNvSpPr/>
            <p:nvPr/>
          </p:nvSpPr>
          <p:spPr>
            <a:xfrm>
              <a:off x="0" y="0"/>
              <a:ext cx="1243364" cy="12433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nvGrpSpPr>
            <p:cNvPr id="70" name="Group 1355"/>
            <p:cNvGrpSpPr/>
            <p:nvPr/>
          </p:nvGrpSpPr>
          <p:grpSpPr>
            <a:xfrm>
              <a:off x="356142" y="391541"/>
              <a:ext cx="533285" cy="457201"/>
              <a:chOff x="0" y="0"/>
              <a:chExt cx="533283" cy="457200"/>
            </a:xfrm>
          </p:grpSpPr>
          <p:sp>
            <p:nvSpPr>
              <p:cNvPr id="71"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72"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sp>
            <p:nvSpPr>
              <p:cNvPr id="73"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200">
                  <a:latin typeface="微软雅黑" panose="020B0503020204020204" pitchFamily="34" charset="-122"/>
                  <a:ea typeface="微软雅黑" panose="020B0503020204020204" pitchFamily="34" charset="-122"/>
                </a:endParaRPr>
              </a:p>
            </p:txBody>
          </p:sp>
        </p:grpSp>
      </p:grpSp>
      <p:sp>
        <p:nvSpPr>
          <p:cNvPr id="74" name="TextBox 73"/>
          <p:cNvSpPr txBox="1"/>
          <p:nvPr/>
        </p:nvSpPr>
        <p:spPr>
          <a:xfrm>
            <a:off x="1435501" y="2990365"/>
            <a:ext cx="1571073" cy="923330"/>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Identify potential threats of low subscriber growth and identify the change as a necessary element to </a:t>
            </a:r>
            <a:r>
              <a:rPr lang="en-US" altLang="zh-CN" sz="1000" smtClean="0">
                <a:solidFill>
                  <a:schemeClr val="tx1">
                    <a:lumMod val="75000"/>
                    <a:lumOff val="25000"/>
                  </a:schemeClr>
                </a:solidFill>
                <a:latin typeface="微软雅黑" panose="020B0503020204020204" pitchFamily="34" charset="-122"/>
                <a:ea typeface="微软雅黑" panose="020B0503020204020204" pitchFamily="34" charset="-122"/>
              </a:rPr>
              <a:t>maintain competitiveness</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Text Placeholder 4"/>
          <p:cNvSpPr txBox="1"/>
          <p:nvPr/>
        </p:nvSpPr>
        <p:spPr>
          <a:xfrm>
            <a:off x="1549309" y="2709939"/>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Create Sense </a:t>
            </a:r>
            <a:r>
              <a:rPr lang="en-US" altLang="zh-CN" sz="1000" b="1" smtClean="0">
                <a:solidFill>
                  <a:schemeClr val="tx1">
                    <a:lumMod val="75000"/>
                    <a:lumOff val="25000"/>
                  </a:schemeClr>
                </a:solidFill>
                <a:latin typeface="微软雅黑" panose="020B0503020204020204" pitchFamily="34" charset="-122"/>
                <a:ea typeface="微软雅黑" panose="020B0503020204020204" pitchFamily="34" charset="-122"/>
              </a:rPr>
              <a:t>of Urgency</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TextBox 75"/>
          <p:cNvSpPr txBox="1"/>
          <p:nvPr/>
        </p:nvSpPr>
        <p:spPr>
          <a:xfrm>
            <a:off x="3085233" y="3001767"/>
            <a:ext cx="1581075" cy="738664"/>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Identify influencing people in different group and ask for emotional commitment from them</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Text Placeholder 4"/>
          <p:cNvSpPr txBox="1"/>
          <p:nvPr/>
        </p:nvSpPr>
        <p:spPr>
          <a:xfrm>
            <a:off x="3127234" y="2709939"/>
            <a:ext cx="1288998"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Build Guiding Coalition</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TextBox 77"/>
          <p:cNvSpPr txBox="1"/>
          <p:nvPr/>
        </p:nvSpPr>
        <p:spPr>
          <a:xfrm>
            <a:off x="4705161" y="3001767"/>
            <a:ext cx="1577926" cy="923330"/>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Determine the values that are central to the change, and create a strategy that aims to </a:t>
            </a:r>
            <a:r>
              <a:rPr lang="en-US" altLang="zh-CN" sz="1000" smtClean="0">
                <a:solidFill>
                  <a:schemeClr val="tx1">
                    <a:lumMod val="75000"/>
                    <a:lumOff val="25000"/>
                  </a:schemeClr>
                </a:solidFill>
                <a:latin typeface="微软雅黑" panose="020B0503020204020204" pitchFamily="34" charset="-122"/>
                <a:ea typeface="微软雅黑" panose="020B0503020204020204" pitchFamily="34" charset="-122"/>
              </a:rPr>
              <a:t>increase subscribers</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9" name="Text Placeholder 4"/>
          <p:cNvSpPr txBox="1"/>
          <p:nvPr/>
        </p:nvSpPr>
        <p:spPr>
          <a:xfrm>
            <a:off x="4705161" y="2709939"/>
            <a:ext cx="1457267" cy="14775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Form Strategic Vision </a:t>
            </a:r>
            <a:r>
              <a:rPr lang="en-US" altLang="zh-CN" sz="1000" b="1" smtClean="0">
                <a:solidFill>
                  <a:schemeClr val="tx1">
                    <a:lumMod val="75000"/>
                    <a:lumOff val="25000"/>
                  </a:schemeClr>
                </a:solidFill>
                <a:latin typeface="微软雅黑" panose="020B0503020204020204" pitchFamily="34" charset="-122"/>
                <a:ea typeface="微软雅黑" panose="020B0503020204020204" pitchFamily="34" charset="-122"/>
              </a:rPr>
              <a:t>&amp; Initiatives</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6366848" y="3001767"/>
            <a:ext cx="1602240" cy="738664"/>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Openly &amp; honestly talk about your change vision, and address people’s concerns &amp; anxieties</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Text Placeholder 4"/>
          <p:cNvSpPr txBox="1"/>
          <p:nvPr/>
        </p:nvSpPr>
        <p:spPr>
          <a:xfrm>
            <a:off x="6283087" y="2709939"/>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Communicate the Vision</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1346887" y="4748714"/>
            <a:ext cx="1659688" cy="1292662"/>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Talk about the progress, and tell success stories about the change process; Publicly recognize key members of the change coalition; Communicate the success to clients</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Text Placeholder 4"/>
          <p:cNvSpPr txBox="1"/>
          <p:nvPr/>
        </p:nvSpPr>
        <p:spPr>
          <a:xfrm>
            <a:off x="1549309" y="4442964"/>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Institute Change</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TextBox 83"/>
          <p:cNvSpPr txBox="1"/>
          <p:nvPr/>
        </p:nvSpPr>
        <p:spPr>
          <a:xfrm>
            <a:off x="3090336" y="4748714"/>
            <a:ext cx="1560195" cy="1292662"/>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After hitting every subscriber target, analyze what went right and what needs improving, and then set goals to continue building on the momentum</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5" name="Text Placeholder 4"/>
          <p:cNvSpPr txBox="1"/>
          <p:nvPr/>
        </p:nvSpPr>
        <p:spPr>
          <a:xfrm>
            <a:off x="3127234" y="4442964"/>
            <a:ext cx="1288998"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Sustain Acceleration</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6" name="TextBox 85"/>
          <p:cNvSpPr txBox="1"/>
          <p:nvPr/>
        </p:nvSpPr>
        <p:spPr>
          <a:xfrm>
            <a:off x="4751461" y="4748714"/>
            <a:ext cx="1577926" cy="1107996"/>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Look for sure-fire projects that can be implemented without help from any strong critics to increase the subscribers fast at first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7" name="Text Placeholder 4"/>
          <p:cNvSpPr txBox="1"/>
          <p:nvPr/>
        </p:nvSpPr>
        <p:spPr>
          <a:xfrm>
            <a:off x="4705161" y="4442964"/>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Generate Short-term Wins</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TextBox 87"/>
          <p:cNvSpPr txBox="1"/>
          <p:nvPr/>
        </p:nvSpPr>
        <p:spPr>
          <a:xfrm>
            <a:off x="6366848" y="4748714"/>
            <a:ext cx="1602240" cy="923330"/>
          </a:xfrm>
          <a:prstGeom prst="rect">
            <a:avLst/>
          </a:prstGeom>
          <a:noFill/>
        </p:spPr>
        <p:txBody>
          <a:bodyPr wrap="square" lIns="0" tIns="0" rIns="0" bIns="0" rtlCol="0">
            <a:spAutoFit/>
          </a:bodyPr>
          <a:lstStyle/>
          <a:p>
            <a:pPr>
              <a:lnSpc>
                <a:spcPct val="120000"/>
              </a:lnSpc>
            </a:pP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Identify or hire change leaders whose main roles are to deliver the change; Identify the resisting people and help them</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9" name="Text Placeholder 4"/>
          <p:cNvSpPr txBox="1"/>
          <p:nvPr/>
        </p:nvSpPr>
        <p:spPr>
          <a:xfrm>
            <a:off x="6283087" y="4442964"/>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00" b="1" dirty="0" smtClean="0">
                <a:solidFill>
                  <a:schemeClr val="tx1">
                    <a:lumMod val="75000"/>
                    <a:lumOff val="25000"/>
                  </a:schemeClr>
                </a:solidFill>
                <a:latin typeface="微软雅黑" panose="020B0503020204020204" pitchFamily="34" charset="-122"/>
                <a:ea typeface="微软雅黑" panose="020B0503020204020204" pitchFamily="34" charset="-122"/>
              </a:rPr>
              <a:t>Remove Obstacles</a:t>
            </a:r>
            <a:endParaRPr lang="en-GB" altLang="zh-C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0" name="TextBox 89"/>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Tree>
    <p:extLst>
      <p:ext uri="{BB962C8B-B14F-4D97-AF65-F5344CB8AC3E}">
        <p14:creationId xmlns:p14="http://schemas.microsoft.com/office/powerpoint/2010/main" val="1262348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0" y="0"/>
            <a:ext cx="9157187" cy="6867890"/>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5</a:t>
            </a:r>
          </a:p>
        </p:txBody>
      </p:sp>
      <p:sp>
        <p:nvSpPr>
          <p:cNvPr id="8" name="TextBox 7"/>
          <p:cNvSpPr txBox="1"/>
          <p:nvPr/>
        </p:nvSpPr>
        <p:spPr>
          <a:xfrm>
            <a:off x="698863" y="1020181"/>
            <a:ext cx="7945075" cy="646331"/>
          </a:xfrm>
          <a:prstGeom prst="rect">
            <a:avLst/>
          </a:prstGeom>
          <a:noFill/>
        </p:spPr>
        <p:txBody>
          <a:bodyPr wrap="square" rtlCol="0">
            <a:spAutoFit/>
          </a:bodyPr>
          <a:lstStyle/>
          <a:p>
            <a:r>
              <a:rPr lang="en-US" dirty="0" smtClean="0"/>
              <a:t>In order to make sure </a:t>
            </a:r>
            <a:r>
              <a:rPr lang="en-US" altLang="zh-CN" dirty="0" smtClean="0"/>
              <a:t>that</a:t>
            </a:r>
            <a:r>
              <a:rPr lang="zh-CN" altLang="en-US" dirty="0" smtClean="0"/>
              <a:t> </a:t>
            </a:r>
            <a:r>
              <a:rPr lang="en-US" altLang="zh-CN" dirty="0" smtClean="0"/>
              <a:t>we are on the right track, the numbers of target ads, subscribers, engagement rate and clients are the key performance indicators. </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24711F5-F62E-9642-B007-A466BD571553}" type="slidenum">
              <a:rPr lang="en-US" smtClean="0"/>
              <a:t>27</a:t>
            </a:fld>
            <a:endParaRPr lang="en-US"/>
          </a:p>
        </p:txBody>
      </p:sp>
      <p:grpSp>
        <p:nvGrpSpPr>
          <p:cNvPr id="21" name="Group 70"/>
          <p:cNvGrpSpPr/>
          <p:nvPr/>
        </p:nvGrpSpPr>
        <p:grpSpPr>
          <a:xfrm>
            <a:off x="0" y="2687232"/>
            <a:ext cx="3019207" cy="2498339"/>
            <a:chOff x="262396" y="1733961"/>
            <a:chExt cx="1256433" cy="2269279"/>
          </a:xfrm>
        </p:grpSpPr>
        <p:sp>
          <p:nvSpPr>
            <p:cNvPr id="22" name="Rectangle 64"/>
            <p:cNvSpPr/>
            <p:nvPr/>
          </p:nvSpPr>
          <p:spPr>
            <a:xfrm>
              <a:off x="262396" y="1733961"/>
              <a:ext cx="1256433" cy="567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23" name="Rectangle 65"/>
            <p:cNvSpPr/>
            <p:nvPr/>
          </p:nvSpPr>
          <p:spPr>
            <a:xfrm>
              <a:off x="262396" y="2301281"/>
              <a:ext cx="1256433" cy="567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24" name="Rectangle 66"/>
            <p:cNvSpPr/>
            <p:nvPr/>
          </p:nvSpPr>
          <p:spPr>
            <a:xfrm>
              <a:off x="262396" y="2868601"/>
              <a:ext cx="1256433" cy="567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25" name="Rectangle 69"/>
            <p:cNvSpPr/>
            <p:nvPr/>
          </p:nvSpPr>
          <p:spPr>
            <a:xfrm>
              <a:off x="262396" y="3435920"/>
              <a:ext cx="1256433" cy="567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grpSp>
      <p:grpSp>
        <p:nvGrpSpPr>
          <p:cNvPr id="26" name="Group 119"/>
          <p:cNvGrpSpPr/>
          <p:nvPr/>
        </p:nvGrpSpPr>
        <p:grpSpPr>
          <a:xfrm>
            <a:off x="3010814" y="2687232"/>
            <a:ext cx="1743957" cy="2498340"/>
            <a:chOff x="2993744" y="1682239"/>
            <a:chExt cx="1576437" cy="2269279"/>
          </a:xfrm>
        </p:grpSpPr>
        <p:sp>
          <p:nvSpPr>
            <p:cNvPr id="27" name="Rectangle 72"/>
            <p:cNvSpPr/>
            <p:nvPr/>
          </p:nvSpPr>
          <p:spPr>
            <a:xfrm>
              <a:off x="2993744" y="1682239"/>
              <a:ext cx="1576436" cy="567320"/>
            </a:xfrm>
            <a:prstGeom prst="homePlate">
              <a:avLst/>
            </a:prstGeom>
            <a:gradFill>
              <a:gsLst>
                <a:gs pos="0">
                  <a:schemeClr val="tx1">
                    <a:lumMod val="50000"/>
                    <a:lumOff val="50000"/>
                  </a:schemeClr>
                </a:gs>
                <a:gs pos="50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28" name="Rectangle 74"/>
            <p:cNvSpPr/>
            <p:nvPr/>
          </p:nvSpPr>
          <p:spPr>
            <a:xfrm>
              <a:off x="2993745" y="2249559"/>
              <a:ext cx="1576436" cy="56732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29" name="Rectangle 77"/>
            <p:cNvSpPr/>
            <p:nvPr/>
          </p:nvSpPr>
          <p:spPr>
            <a:xfrm>
              <a:off x="2993745" y="2816879"/>
              <a:ext cx="1576436" cy="567320"/>
            </a:xfrm>
            <a:prstGeom prst="homePlat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30" name="Rectangle 78"/>
            <p:cNvSpPr/>
            <p:nvPr/>
          </p:nvSpPr>
          <p:spPr>
            <a:xfrm>
              <a:off x="2993745" y="3384198"/>
              <a:ext cx="1576436" cy="567320"/>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grpSp>
      <p:grpSp>
        <p:nvGrpSpPr>
          <p:cNvPr id="31" name="Group 80"/>
          <p:cNvGrpSpPr/>
          <p:nvPr/>
        </p:nvGrpSpPr>
        <p:grpSpPr>
          <a:xfrm>
            <a:off x="1395704" y="2207828"/>
            <a:ext cx="1623795" cy="3431260"/>
            <a:chOff x="1518829" y="1246789"/>
            <a:chExt cx="1474916" cy="3116663"/>
          </a:xfrm>
        </p:grpSpPr>
        <p:grpSp>
          <p:nvGrpSpPr>
            <p:cNvPr id="32" name="Group 29"/>
            <p:cNvGrpSpPr/>
            <p:nvPr/>
          </p:nvGrpSpPr>
          <p:grpSpPr>
            <a:xfrm>
              <a:off x="1518829" y="1246789"/>
              <a:ext cx="1474916" cy="3116663"/>
              <a:chOff x="3189614" y="1562392"/>
              <a:chExt cx="1474916" cy="3116662"/>
            </a:xfrm>
            <a:effectLst/>
          </p:grpSpPr>
          <p:sp>
            <p:nvSpPr>
              <p:cNvPr id="37" name="Freeform 86"/>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grpSp>
            <p:nvGrpSpPr>
              <p:cNvPr id="38" name="Group 20"/>
              <p:cNvGrpSpPr/>
              <p:nvPr/>
            </p:nvGrpSpPr>
            <p:grpSpPr>
              <a:xfrm>
                <a:off x="3189614" y="1991493"/>
                <a:ext cx="23662" cy="645898"/>
                <a:chOff x="3392428" y="1951545"/>
                <a:chExt cx="27432" cy="735419"/>
              </a:xfrm>
            </p:grpSpPr>
            <p:sp>
              <p:nvSpPr>
                <p:cNvPr id="44" name="Rectangle 108"/>
                <p:cNvSpPr/>
                <p:nvPr/>
              </p:nvSpPr>
              <p:spPr>
                <a:xfrm>
                  <a:off x="3392428" y="1951545"/>
                  <a:ext cx="18288" cy="17282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45" name="Rectangle 117"/>
                <p:cNvSpPr/>
                <p:nvPr/>
              </p:nvSpPr>
              <p:spPr>
                <a:xfrm>
                  <a:off x="3401572" y="2289545"/>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46" name="Rectangle 118"/>
                <p:cNvSpPr/>
                <p:nvPr/>
              </p:nvSpPr>
              <p:spPr>
                <a:xfrm>
                  <a:off x="3401572" y="2568092"/>
                  <a:ext cx="18288" cy="11887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grpSp>
          <p:sp>
            <p:nvSpPr>
              <p:cNvPr id="39" name="Freeform 93"/>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40" name="Freeform 96"/>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41" name="Freeform 99"/>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42" name="Freeform 10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sp>
            <p:nvSpPr>
              <p:cNvPr id="43" name="Freeform 10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7" dirty="0"/>
              </a:p>
            </p:txBody>
          </p:sp>
        </p:grpSp>
        <p:sp>
          <p:nvSpPr>
            <p:cNvPr id="33" name="Rectangle 82"/>
            <p:cNvSpPr/>
            <p:nvPr/>
          </p:nvSpPr>
          <p:spPr>
            <a:xfrm>
              <a:off x="1635957" y="1682239"/>
              <a:ext cx="1256433" cy="567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5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en-US" sz="1650" b="1" dirty="0">
                <a:latin typeface="Arial" panose="020B0604020202020204" pitchFamily="34" charset="0"/>
                <a:ea typeface="微软雅黑" panose="020B0503020204020204" pitchFamily="34" charset="-122"/>
                <a:cs typeface="Arial" panose="020B0604020202020204" pitchFamily="34" charset="0"/>
              </a:endParaRPr>
            </a:p>
          </p:txBody>
        </p:sp>
        <p:sp>
          <p:nvSpPr>
            <p:cNvPr id="34" name="Rectangle 83"/>
            <p:cNvSpPr/>
            <p:nvPr/>
          </p:nvSpPr>
          <p:spPr>
            <a:xfrm>
              <a:off x="1635957" y="2249559"/>
              <a:ext cx="1256433" cy="567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en-US" altLang="zh-CN" sz="1650" b="1" dirty="0">
                <a:latin typeface="Arial" panose="020B0604020202020204" pitchFamily="34" charset="0"/>
                <a:ea typeface="微软雅黑" panose="020B0503020204020204" pitchFamily="34" charset="-122"/>
                <a:cs typeface="Arial" panose="020B0604020202020204" pitchFamily="34" charset="0"/>
              </a:endParaRPr>
            </a:p>
          </p:txBody>
        </p:sp>
        <p:sp>
          <p:nvSpPr>
            <p:cNvPr id="35" name="Rectangle 84"/>
            <p:cNvSpPr/>
            <p:nvPr/>
          </p:nvSpPr>
          <p:spPr>
            <a:xfrm>
              <a:off x="1635957" y="2816879"/>
              <a:ext cx="1256433" cy="56732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en-US" altLang="zh-CN" sz="1650" b="1" dirty="0">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85"/>
            <p:cNvSpPr/>
            <p:nvPr/>
          </p:nvSpPr>
          <p:spPr>
            <a:xfrm>
              <a:off x="1635957" y="3384198"/>
              <a:ext cx="1256433" cy="567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5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en-US" altLang="zh-CN" sz="1650" b="1" dirty="0">
                <a:latin typeface="Arial" panose="020B0604020202020204" pitchFamily="34" charset="0"/>
                <a:ea typeface="微软雅黑" panose="020B0503020204020204" pitchFamily="34" charset="-122"/>
                <a:cs typeface="Arial" panose="020B0604020202020204" pitchFamily="34" charset="0"/>
              </a:endParaRPr>
            </a:p>
          </p:txBody>
        </p:sp>
      </p:grpSp>
      <p:sp>
        <p:nvSpPr>
          <p:cNvPr id="47" name="TextBox 59"/>
          <p:cNvSpPr txBox="1">
            <a:spLocks noChangeArrowheads="1"/>
          </p:cNvSpPr>
          <p:nvPr/>
        </p:nvSpPr>
        <p:spPr bwMode="auto">
          <a:xfrm flipH="1">
            <a:off x="4949927" y="2647639"/>
            <a:ext cx="2730206" cy="300076"/>
          </a:xfrm>
          <a:prstGeom prst="rect">
            <a:avLst/>
          </a:prstGeom>
          <a:noFill/>
          <a:ln>
            <a:noFill/>
          </a:ln>
          <a:extLst/>
        </p:spPr>
        <p:txBody>
          <a:bodyPr wrap="square"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en-US" altLang="zh-CN" sz="1500" b="1" dirty="0" smtClean="0">
                <a:solidFill>
                  <a:schemeClr val="bg1">
                    <a:lumMod val="65000"/>
                  </a:schemeClr>
                </a:solidFill>
                <a:latin typeface="微软雅黑" pitchFamily="34" charset="-122"/>
                <a:ea typeface="微软雅黑" pitchFamily="34" charset="-122"/>
              </a:rPr>
              <a:t>Number of Target Ads</a:t>
            </a:r>
            <a:endParaRPr lang="en-US" altLang="ko-KR" sz="1500" kern="0" dirty="0">
              <a:solidFill>
                <a:schemeClr val="bg1">
                  <a:lumMod val="65000"/>
                </a:schemeClr>
              </a:solidFill>
              <a:latin typeface="微软雅黑" pitchFamily="34" charset="-122"/>
              <a:ea typeface="微软雅黑" pitchFamily="34" charset="-122"/>
            </a:endParaRPr>
          </a:p>
        </p:txBody>
      </p:sp>
      <p:sp>
        <p:nvSpPr>
          <p:cNvPr id="48" name="矩形 317"/>
          <p:cNvSpPr>
            <a:spLocks noChangeArrowheads="1"/>
          </p:cNvSpPr>
          <p:nvPr/>
        </p:nvSpPr>
        <p:spPr bwMode="auto">
          <a:xfrm>
            <a:off x="4949928" y="2942896"/>
            <a:ext cx="3851172" cy="437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en-US" altLang="zh-CN" sz="1050" dirty="0" smtClean="0">
                <a:solidFill>
                  <a:schemeClr val="tx1">
                    <a:lumMod val="65000"/>
                    <a:lumOff val="35000"/>
                  </a:schemeClr>
                </a:solidFill>
                <a:latin typeface="微软雅黑" pitchFamily="34" charset="-122"/>
                <a:ea typeface="微软雅黑" pitchFamily="34" charset="-122"/>
                <a:sym typeface="微软雅黑" pitchFamily="34" charset="-122"/>
              </a:rPr>
              <a:t>The number of Ads represents whether the partnerships are working and whether we have enough partnerships</a:t>
            </a:r>
            <a:endParaRPr lang="zh-CN" altLang="en-US" sz="1050" dirty="0">
              <a:solidFill>
                <a:schemeClr val="tx1">
                  <a:lumMod val="65000"/>
                  <a:lumOff val="35000"/>
                </a:schemeClr>
              </a:solidFill>
            </a:endParaRPr>
          </a:p>
        </p:txBody>
      </p:sp>
      <p:sp>
        <p:nvSpPr>
          <p:cNvPr id="49" name="TextBox 59"/>
          <p:cNvSpPr txBox="1">
            <a:spLocks noChangeArrowheads="1"/>
          </p:cNvSpPr>
          <p:nvPr/>
        </p:nvSpPr>
        <p:spPr bwMode="auto">
          <a:xfrm flipH="1">
            <a:off x="4949926" y="3366206"/>
            <a:ext cx="2413399" cy="300076"/>
          </a:xfrm>
          <a:prstGeom prst="rect">
            <a:avLst/>
          </a:prstGeom>
          <a:noFill/>
          <a:ln>
            <a:noFill/>
          </a:ln>
          <a:extLst/>
        </p:spPr>
        <p:txBody>
          <a:bodyPr wrap="square"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en-US" altLang="zh-CN" sz="1500" b="1" dirty="0" smtClean="0">
                <a:solidFill>
                  <a:srgbClr val="00B0F0"/>
                </a:solidFill>
                <a:latin typeface="微软雅黑" pitchFamily="34" charset="-122"/>
                <a:ea typeface="微软雅黑" pitchFamily="34" charset="-122"/>
              </a:rPr>
              <a:t>Number </a:t>
            </a:r>
            <a:r>
              <a:rPr lang="en-US" altLang="zh-CN" sz="1500" b="1" smtClean="0">
                <a:solidFill>
                  <a:srgbClr val="00B0F0"/>
                </a:solidFill>
                <a:latin typeface="微软雅黑" pitchFamily="34" charset="-122"/>
                <a:ea typeface="微软雅黑" pitchFamily="34" charset="-122"/>
              </a:rPr>
              <a:t>of Subscribers</a:t>
            </a:r>
            <a:endParaRPr lang="en-US" altLang="ko-KR" sz="1500" kern="0" dirty="0">
              <a:solidFill>
                <a:srgbClr val="00B0F0"/>
              </a:solidFill>
              <a:latin typeface="微软雅黑" pitchFamily="34" charset="-122"/>
              <a:ea typeface="微软雅黑" pitchFamily="34" charset="-122"/>
            </a:endParaRPr>
          </a:p>
        </p:txBody>
      </p:sp>
      <p:sp>
        <p:nvSpPr>
          <p:cNvPr id="50" name="矩形 319"/>
          <p:cNvSpPr>
            <a:spLocks noChangeArrowheads="1"/>
          </p:cNvSpPr>
          <p:nvPr/>
        </p:nvSpPr>
        <p:spPr bwMode="auto">
          <a:xfrm>
            <a:off x="4949928" y="3601303"/>
            <a:ext cx="3977504" cy="437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en-US" altLang="zh-CN" sz="1050" dirty="0" smtClean="0">
                <a:solidFill>
                  <a:schemeClr val="tx1">
                    <a:lumMod val="65000"/>
                    <a:lumOff val="35000"/>
                  </a:schemeClr>
                </a:solidFill>
                <a:latin typeface="微软雅黑" pitchFamily="34" charset="-122"/>
                <a:ea typeface="微软雅黑" pitchFamily="34" charset="-122"/>
                <a:sym typeface="微软雅黑" pitchFamily="34" charset="-122"/>
              </a:rPr>
              <a:t>The number of subscribers directly represents the result of the new strategy and the implementation of </a:t>
            </a:r>
            <a:r>
              <a:rPr lang="en-US" altLang="zh-CN" sz="1050" smtClean="0">
                <a:solidFill>
                  <a:schemeClr val="tx1">
                    <a:lumMod val="65000"/>
                    <a:lumOff val="35000"/>
                  </a:schemeClr>
                </a:solidFill>
                <a:latin typeface="微软雅黑" pitchFamily="34" charset="-122"/>
                <a:ea typeface="微软雅黑" pitchFamily="34" charset="-122"/>
                <a:sym typeface="微软雅黑" pitchFamily="34" charset="-122"/>
              </a:rPr>
              <a:t>the strategy.</a:t>
            </a:r>
            <a:endParaRPr lang="zh-CN" altLang="en-US" sz="1050" dirty="0">
              <a:solidFill>
                <a:schemeClr val="tx1">
                  <a:lumMod val="65000"/>
                  <a:lumOff val="35000"/>
                </a:schemeClr>
              </a:solidFill>
            </a:endParaRPr>
          </a:p>
        </p:txBody>
      </p:sp>
      <p:sp>
        <p:nvSpPr>
          <p:cNvPr id="51" name="TextBox 59"/>
          <p:cNvSpPr txBox="1">
            <a:spLocks noChangeArrowheads="1"/>
          </p:cNvSpPr>
          <p:nvPr/>
        </p:nvSpPr>
        <p:spPr bwMode="auto">
          <a:xfrm flipH="1">
            <a:off x="4949927" y="4012581"/>
            <a:ext cx="1968804" cy="300076"/>
          </a:xfrm>
          <a:prstGeom prst="rect">
            <a:avLst/>
          </a:prstGeom>
          <a:noFill/>
          <a:ln>
            <a:noFill/>
          </a:ln>
          <a:extLst/>
        </p:spPr>
        <p:txBody>
          <a:bodyPr wrap="square"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en-US" altLang="ko-KR" sz="1500" b="1" dirty="0" smtClean="0">
                <a:solidFill>
                  <a:schemeClr val="bg1">
                    <a:lumMod val="65000"/>
                  </a:schemeClr>
                </a:solidFill>
                <a:latin typeface="微软雅黑" pitchFamily="34" charset="-122"/>
                <a:ea typeface="微软雅黑" pitchFamily="34" charset="-122"/>
              </a:rPr>
              <a:t>Engagement Rate</a:t>
            </a:r>
            <a:endParaRPr lang="en-US" altLang="ko-KR" sz="1500" kern="0" dirty="0">
              <a:solidFill>
                <a:schemeClr val="bg1">
                  <a:lumMod val="65000"/>
                </a:schemeClr>
              </a:solidFill>
              <a:latin typeface="微软雅黑" pitchFamily="34" charset="-122"/>
              <a:ea typeface="微软雅黑" pitchFamily="34" charset="-122"/>
            </a:endParaRPr>
          </a:p>
        </p:txBody>
      </p:sp>
      <p:sp>
        <p:nvSpPr>
          <p:cNvPr id="52" name="矩形 35"/>
          <p:cNvSpPr>
            <a:spLocks noChangeArrowheads="1"/>
          </p:cNvSpPr>
          <p:nvPr/>
        </p:nvSpPr>
        <p:spPr bwMode="auto">
          <a:xfrm>
            <a:off x="4949927" y="4307838"/>
            <a:ext cx="4061725" cy="437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en-US" altLang="zh-CN" sz="1050" dirty="0" smtClean="0">
                <a:solidFill>
                  <a:schemeClr val="tx1">
                    <a:lumMod val="65000"/>
                    <a:lumOff val="35000"/>
                  </a:schemeClr>
                </a:solidFill>
                <a:latin typeface="微软雅黑" pitchFamily="34" charset="-122"/>
                <a:ea typeface="微软雅黑" pitchFamily="34" charset="-122"/>
                <a:sym typeface="微软雅黑" pitchFamily="34" charset="-122"/>
              </a:rPr>
              <a:t>Engagement is the core values that we provide to customers, </a:t>
            </a:r>
            <a:r>
              <a:rPr lang="en-US" altLang="zh-CN" sz="1050" smtClean="0">
                <a:solidFill>
                  <a:schemeClr val="tx1">
                    <a:lumMod val="65000"/>
                    <a:lumOff val="35000"/>
                  </a:schemeClr>
                </a:solidFill>
                <a:latin typeface="微软雅黑" pitchFamily="34" charset="-122"/>
                <a:ea typeface="微软雅黑" pitchFamily="34" charset="-122"/>
                <a:sym typeface="微软雅黑" pitchFamily="34" charset="-122"/>
              </a:rPr>
              <a:t>and everything we </a:t>
            </a:r>
            <a:r>
              <a:rPr lang="en-US" altLang="zh-CN" sz="1050" dirty="0" smtClean="0">
                <a:solidFill>
                  <a:schemeClr val="tx1">
                    <a:lumMod val="65000"/>
                    <a:lumOff val="35000"/>
                  </a:schemeClr>
                </a:solidFill>
                <a:latin typeface="微软雅黑" pitchFamily="34" charset="-122"/>
                <a:ea typeface="微软雅黑" pitchFamily="34" charset="-122"/>
                <a:sym typeface="微软雅黑" pitchFamily="34" charset="-122"/>
              </a:rPr>
              <a:t>do is </a:t>
            </a:r>
            <a:r>
              <a:rPr lang="en-US" altLang="zh-CN" sz="1050" smtClean="0">
                <a:solidFill>
                  <a:schemeClr val="tx1">
                    <a:lumMod val="65000"/>
                    <a:lumOff val="35000"/>
                  </a:schemeClr>
                </a:solidFill>
                <a:latin typeface="微软雅黑" pitchFamily="34" charset="-122"/>
                <a:ea typeface="微软雅黑" pitchFamily="34" charset="-122"/>
                <a:sym typeface="微软雅黑" pitchFamily="34" charset="-122"/>
              </a:rPr>
              <a:t>to increase engagement</a:t>
            </a:r>
            <a:endParaRPr lang="zh-CN" altLang="en-US" sz="1050" dirty="0">
              <a:solidFill>
                <a:schemeClr val="tx1">
                  <a:lumMod val="65000"/>
                  <a:lumOff val="35000"/>
                </a:schemeClr>
              </a:solidFill>
            </a:endParaRPr>
          </a:p>
        </p:txBody>
      </p:sp>
      <p:sp>
        <p:nvSpPr>
          <p:cNvPr id="58" name="TextBox 59"/>
          <p:cNvSpPr txBox="1">
            <a:spLocks noChangeArrowheads="1"/>
          </p:cNvSpPr>
          <p:nvPr/>
        </p:nvSpPr>
        <p:spPr bwMode="auto">
          <a:xfrm flipH="1">
            <a:off x="4949927" y="4707083"/>
            <a:ext cx="1968804" cy="300076"/>
          </a:xfrm>
          <a:prstGeom prst="rect">
            <a:avLst/>
          </a:prstGeom>
          <a:noFill/>
          <a:ln>
            <a:noFill/>
          </a:ln>
          <a:extLst/>
        </p:spPr>
        <p:txBody>
          <a:bodyPr wrap="square" lIns="68573" tIns="34287" rIns="68573" bIns="34287">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defRPr/>
            </a:pPr>
            <a:r>
              <a:rPr lang="en-US" altLang="ko-KR" sz="1500" b="1" dirty="0" smtClean="0">
                <a:solidFill>
                  <a:srgbClr val="00B0F0"/>
                </a:solidFill>
                <a:latin typeface="微软雅黑" pitchFamily="34" charset="-122"/>
                <a:ea typeface="微软雅黑" pitchFamily="34" charset="-122"/>
              </a:rPr>
              <a:t>Number of Clients</a:t>
            </a:r>
            <a:endParaRPr lang="en-US" altLang="ko-KR" sz="1500" kern="0" dirty="0">
              <a:solidFill>
                <a:srgbClr val="00B0F0"/>
              </a:solidFill>
              <a:latin typeface="微软雅黑" pitchFamily="34" charset="-122"/>
              <a:ea typeface="微软雅黑" pitchFamily="34" charset="-122"/>
            </a:endParaRPr>
          </a:p>
        </p:txBody>
      </p:sp>
      <p:sp>
        <p:nvSpPr>
          <p:cNvPr id="59" name="矩形 37"/>
          <p:cNvSpPr>
            <a:spLocks noChangeArrowheads="1"/>
          </p:cNvSpPr>
          <p:nvPr/>
        </p:nvSpPr>
        <p:spPr bwMode="auto">
          <a:xfrm>
            <a:off x="4949928" y="5002341"/>
            <a:ext cx="3472178" cy="62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14000"/>
              </a:lnSpc>
            </a:pPr>
            <a:r>
              <a:rPr lang="en-US" altLang="zh-CN" sz="1050" dirty="0" smtClean="0">
                <a:solidFill>
                  <a:schemeClr val="tx1">
                    <a:lumMod val="65000"/>
                    <a:lumOff val="35000"/>
                  </a:schemeClr>
                </a:solidFill>
                <a:latin typeface="微软雅黑" pitchFamily="34" charset="-122"/>
                <a:ea typeface="微软雅黑" pitchFamily="34" charset="-122"/>
                <a:sym typeface="微软雅黑" pitchFamily="34" charset="-122"/>
              </a:rPr>
              <a:t>The number of clients and the number of months they use our service directly relates to our revenue and profits, which is our financial supports</a:t>
            </a:r>
            <a:endParaRPr lang="zh-CN" altLang="en-US" sz="1050" dirty="0">
              <a:solidFill>
                <a:schemeClr val="tx1">
                  <a:lumMod val="65000"/>
                  <a:lumOff val="35000"/>
                </a:schemeClr>
              </a:solidFill>
            </a:endParaRPr>
          </a:p>
        </p:txBody>
      </p:sp>
      <p:sp>
        <p:nvSpPr>
          <p:cNvPr id="53" name="Rectangle 52"/>
          <p:cNvSpPr/>
          <p:nvPr/>
        </p:nvSpPr>
        <p:spPr>
          <a:xfrm>
            <a:off x="4814811" y="3371025"/>
            <a:ext cx="4172661" cy="67277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4" name="TextBox 53"/>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55" name="TextBox 54"/>
          <p:cNvSpPr txBox="1"/>
          <p:nvPr/>
        </p:nvSpPr>
        <p:spPr>
          <a:xfrm>
            <a:off x="1014549" y="304650"/>
            <a:ext cx="4127863" cy="323165"/>
          </a:xfrm>
          <a:prstGeom prst="rect">
            <a:avLst/>
          </a:prstGeom>
          <a:noFill/>
        </p:spPr>
        <p:txBody>
          <a:bodyPr wrap="square" rtlCol="0">
            <a:spAutoFit/>
          </a:bodyPr>
          <a:lstStyle/>
          <a:p>
            <a:r>
              <a:rPr lang="en-US" sz="1500" dirty="0" smtClean="0"/>
              <a:t>Change </a:t>
            </a:r>
            <a:r>
              <a:rPr lang="en-US" sz="1500" smtClean="0"/>
              <a:t>Management Guide</a:t>
            </a:r>
            <a:endParaRPr lang="en-US" sz="1500" dirty="0"/>
          </a:p>
        </p:txBody>
      </p:sp>
    </p:spTree>
    <p:extLst>
      <p:ext uri="{BB962C8B-B14F-4D97-AF65-F5344CB8AC3E}">
        <p14:creationId xmlns:p14="http://schemas.microsoft.com/office/powerpoint/2010/main" val="18853036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End</a:t>
            </a:r>
            <a:endParaRPr lang="en-US" sz="1500" dirty="0"/>
          </a:p>
        </p:txBody>
      </p:sp>
      <p:sp>
        <p:nvSpPr>
          <p:cNvPr id="8" name="TextBox 7"/>
          <p:cNvSpPr txBox="1"/>
          <p:nvPr/>
        </p:nvSpPr>
        <p:spPr>
          <a:xfrm>
            <a:off x="698863" y="1150638"/>
            <a:ext cx="7945075" cy="369332"/>
          </a:xfrm>
          <a:prstGeom prst="rect">
            <a:avLst/>
          </a:prstGeom>
          <a:noFill/>
        </p:spPr>
        <p:txBody>
          <a:bodyPr wrap="square" rtlCol="0">
            <a:spAutoFit/>
          </a:bodyPr>
          <a:lstStyle/>
          <a:p>
            <a:r>
              <a:rPr lang="en-US" dirty="0" smtClean="0"/>
              <a:t>Thank you and we are open to all comments and questions now.</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49" y="2065037"/>
            <a:ext cx="6915014" cy="3892219"/>
          </a:xfrm>
          <a:prstGeom prst="rect">
            <a:avLst/>
          </a:prstGeom>
        </p:spPr>
      </p:pic>
      <p:sp>
        <p:nvSpPr>
          <p:cNvPr id="12" name="TextBox 11"/>
          <p:cNvSpPr txBox="1"/>
          <p:nvPr/>
        </p:nvSpPr>
        <p:spPr>
          <a:xfrm>
            <a:off x="1557337" y="3614738"/>
            <a:ext cx="2100263" cy="1384995"/>
          </a:xfrm>
          <a:prstGeom prst="rect">
            <a:avLst/>
          </a:prstGeom>
          <a:noFill/>
          <a:effectLst>
            <a:outerShdw blurRad="50800" dist="76200" dir="2700000" algn="tl" rotWithShape="0">
              <a:prstClr val="black">
                <a:alpha val="40000"/>
              </a:prstClr>
            </a:outerShdw>
          </a:effectLst>
        </p:spPr>
        <p:txBody>
          <a:bodyPr wrap="square" rtlCol="0">
            <a:spAutoFit/>
          </a:bodyPr>
          <a:lstStyle/>
          <a:p>
            <a:pPr algn="ctr"/>
            <a:r>
              <a:rPr lang="en-US" sz="4200" b="1" dirty="0" smtClean="0">
                <a:solidFill>
                  <a:schemeClr val="bg1"/>
                </a:solidFill>
                <a:latin typeface="Apple Chancery" charset="0"/>
                <a:ea typeface="Apple Chancery" charset="0"/>
                <a:cs typeface="Apple Chancery" charset="0"/>
              </a:rPr>
              <a:t>Thank </a:t>
            </a:r>
          </a:p>
          <a:p>
            <a:pPr algn="ctr"/>
            <a:r>
              <a:rPr lang="en-US" sz="4200" b="1" dirty="0" smtClean="0">
                <a:solidFill>
                  <a:schemeClr val="bg1"/>
                </a:solidFill>
                <a:latin typeface="Apple Chancery" charset="0"/>
                <a:ea typeface="Apple Chancery" charset="0"/>
                <a:cs typeface="Apple Chancery" charset="0"/>
              </a:rPr>
              <a:t>You</a:t>
            </a:r>
            <a:endParaRPr lang="en-US" sz="4200" b="1" dirty="0">
              <a:solidFill>
                <a:schemeClr val="bg1"/>
              </a:solidFill>
              <a:latin typeface="Apple Chancery" charset="0"/>
              <a:ea typeface="Apple Chancery" charset="0"/>
              <a:cs typeface="Apple Chancery" charset="0"/>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5" name="TextBox 14"/>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2" name="Slide Number Placeholder 1"/>
          <p:cNvSpPr>
            <a:spLocks noGrp="1"/>
          </p:cNvSpPr>
          <p:nvPr>
            <p:ph type="sldNum" sz="quarter" idx="12"/>
          </p:nvPr>
        </p:nvSpPr>
        <p:spPr/>
        <p:txBody>
          <a:bodyPr/>
          <a:lstStyle/>
          <a:p>
            <a:fld id="{F7F63E00-D4AF-174E-82D7-580A3FBA95D7}" type="slidenum">
              <a:rPr lang="en-US" smtClean="0"/>
              <a:t>28</a:t>
            </a:fld>
            <a:endParaRPr lang="en-US" dirty="0"/>
          </a:p>
        </p:txBody>
      </p:sp>
    </p:spTree>
    <p:extLst>
      <p:ext uri="{BB962C8B-B14F-4D97-AF65-F5344CB8AC3E}">
        <p14:creationId xmlns:p14="http://schemas.microsoft.com/office/powerpoint/2010/main" val="1919898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17134"/>
            <a:ext cx="9144000" cy="6875134"/>
          </a:xfrm>
          <a:prstGeom prst="rect">
            <a:avLst/>
          </a:prstGeom>
          <a:ln w="28575">
            <a:noFill/>
          </a:ln>
        </p:spPr>
      </p:pic>
      <p:sp>
        <p:nvSpPr>
          <p:cNvPr id="80" name="矩形 1"/>
          <p:cNvSpPr/>
          <p:nvPr/>
        </p:nvSpPr>
        <p:spPr>
          <a:xfrm>
            <a:off x="0" y="2369810"/>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3"/>
          <p:cNvSpPr txBox="1"/>
          <p:nvPr/>
        </p:nvSpPr>
        <p:spPr>
          <a:xfrm>
            <a:off x="410451" y="2593092"/>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01</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82" name="文本框 4"/>
          <p:cNvSpPr txBox="1"/>
          <p:nvPr/>
        </p:nvSpPr>
        <p:spPr>
          <a:xfrm>
            <a:off x="2573664" y="3370073"/>
            <a:ext cx="4083554" cy="600164"/>
          </a:xfrm>
          <a:prstGeom prst="rect">
            <a:avLst/>
          </a:prstGeom>
          <a:noFill/>
        </p:spPr>
        <p:txBody>
          <a:bodyPr wrap="none" rtlCol="0">
            <a:spAutoFit/>
          </a:bodyPr>
          <a:lstStyle/>
          <a:p>
            <a:r>
              <a:rPr lang="en-US" altLang="zh-CN" sz="3300" dirty="0" smtClean="0">
                <a:solidFill>
                  <a:schemeClr val="tx1">
                    <a:lumMod val="75000"/>
                    <a:lumOff val="25000"/>
                  </a:schemeClr>
                </a:solidFill>
                <a:latin typeface="微软雅黑" panose="020B0503020204020204" pitchFamily="34" charset="-122"/>
                <a:ea typeface="微软雅黑" panose="020B0503020204020204" pitchFamily="34" charset="-122"/>
              </a:rPr>
              <a:t>Problem Statement</a:t>
            </a:r>
            <a:endParaRPr lang="zh-CN" altLang="en-US" sz="33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28"/>
          <p:cNvSpPr/>
          <p:nvPr/>
        </p:nvSpPr>
        <p:spPr>
          <a:xfrm>
            <a:off x="6731657" y="2369809"/>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29"/>
          <p:cNvGrpSpPr/>
          <p:nvPr/>
        </p:nvGrpSpPr>
        <p:grpSpPr>
          <a:xfrm>
            <a:off x="5697368" y="2813380"/>
            <a:ext cx="432048" cy="432834"/>
            <a:chOff x="6084168" y="1274820"/>
            <a:chExt cx="432048" cy="432834"/>
          </a:xfrm>
        </p:grpSpPr>
        <p:sp>
          <p:nvSpPr>
            <p:cNvPr id="8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87" name="组合 32"/>
          <p:cNvGrpSpPr/>
          <p:nvPr/>
        </p:nvGrpSpPr>
        <p:grpSpPr>
          <a:xfrm>
            <a:off x="4401224" y="2813773"/>
            <a:ext cx="432048" cy="432048"/>
            <a:chOff x="4788024" y="1275213"/>
            <a:chExt cx="432048" cy="432048"/>
          </a:xfrm>
        </p:grpSpPr>
        <p:sp>
          <p:nvSpPr>
            <p:cNvPr id="8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0" name="组合 35"/>
          <p:cNvGrpSpPr/>
          <p:nvPr/>
        </p:nvGrpSpPr>
        <p:grpSpPr>
          <a:xfrm>
            <a:off x="5049296" y="2813380"/>
            <a:ext cx="432833" cy="432834"/>
            <a:chOff x="5436096" y="1274820"/>
            <a:chExt cx="432833" cy="432834"/>
          </a:xfrm>
        </p:grpSpPr>
        <p:sp>
          <p:nvSpPr>
            <p:cNvPr id="91"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3" name="组合 38"/>
          <p:cNvGrpSpPr/>
          <p:nvPr/>
        </p:nvGrpSpPr>
        <p:grpSpPr>
          <a:xfrm>
            <a:off x="3105080" y="2813380"/>
            <a:ext cx="432833" cy="432834"/>
            <a:chOff x="3491880" y="1274820"/>
            <a:chExt cx="432833" cy="432834"/>
          </a:xfrm>
        </p:grpSpPr>
        <p:sp>
          <p:nvSpPr>
            <p:cNvPr id="9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6" name="组合 42"/>
          <p:cNvGrpSpPr/>
          <p:nvPr/>
        </p:nvGrpSpPr>
        <p:grpSpPr>
          <a:xfrm>
            <a:off x="3753152" y="2813380"/>
            <a:ext cx="432833" cy="432834"/>
            <a:chOff x="4139952" y="1274820"/>
            <a:chExt cx="432833" cy="432834"/>
          </a:xfrm>
        </p:grpSpPr>
        <p:sp>
          <p:nvSpPr>
            <p:cNvPr id="9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024009562"/>
      </p:ext>
    </p:extLst>
  </p:cSld>
  <p:clrMapOvr>
    <a:masterClrMapping/>
  </p:clrMapOvr>
  <p:transition spd="slow" advTm="0">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1</a:t>
            </a:r>
          </a:p>
        </p:txBody>
      </p:sp>
      <p:sp>
        <p:nvSpPr>
          <p:cNvPr id="7" name="TextBox 6"/>
          <p:cNvSpPr txBox="1"/>
          <p:nvPr/>
        </p:nvSpPr>
        <p:spPr>
          <a:xfrm>
            <a:off x="1014549" y="304650"/>
            <a:ext cx="4127863" cy="338554"/>
          </a:xfrm>
          <a:prstGeom prst="rect">
            <a:avLst/>
          </a:prstGeom>
          <a:noFill/>
        </p:spPr>
        <p:txBody>
          <a:bodyPr wrap="square" rtlCol="0">
            <a:spAutoFit/>
          </a:bodyPr>
          <a:lstStyle/>
          <a:p>
            <a:r>
              <a:rPr lang="en-US" sz="1600" dirty="0" smtClean="0"/>
              <a:t>Problem Statement</a:t>
            </a:r>
            <a:endParaRPr lang="en-US" sz="1500" dirty="0"/>
          </a:p>
        </p:txBody>
      </p:sp>
      <p:sp>
        <p:nvSpPr>
          <p:cNvPr id="8" name="TextBox 7"/>
          <p:cNvSpPr txBox="1"/>
          <p:nvPr/>
        </p:nvSpPr>
        <p:spPr>
          <a:xfrm>
            <a:off x="550559" y="1150638"/>
            <a:ext cx="8000020" cy="369332"/>
          </a:xfrm>
          <a:prstGeom prst="rect">
            <a:avLst/>
          </a:prstGeom>
          <a:noFill/>
        </p:spPr>
        <p:txBody>
          <a:bodyPr wrap="square" rtlCol="0">
            <a:spAutoFit/>
          </a:bodyPr>
          <a:lstStyle/>
          <a:p>
            <a:r>
              <a:rPr lang="en-PH" altLang="zh-CN" dirty="0" smtClean="0"/>
              <a:t>Problem Statement and Objectives</a:t>
            </a:r>
            <a:endParaRPr lang="en-US" altLang="zh-CN"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0" name="矩形 160"/>
          <p:cNvSpPr>
            <a:spLocks noChangeArrowheads="1"/>
          </p:cNvSpPr>
          <p:nvPr/>
        </p:nvSpPr>
        <p:spPr bwMode="auto">
          <a:xfrm flipH="1">
            <a:off x="453720" y="2542408"/>
            <a:ext cx="8370930" cy="2162830"/>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 fmla="*/ 0 w 7260238"/>
              <a:gd name="connsiteY0" fmla="*/ 0 h 3090960"/>
              <a:gd name="connsiteX1" fmla="*/ 7260238 w 7260238"/>
              <a:gd name="connsiteY1" fmla="*/ 0 h 3090960"/>
              <a:gd name="connsiteX2" fmla="*/ 7260238 w 7260238"/>
              <a:gd name="connsiteY2" fmla="*/ 3090960 h 3090960"/>
              <a:gd name="connsiteX3" fmla="*/ 666205 w 7260238"/>
              <a:gd name="connsiteY3" fmla="*/ 3090960 h 3090960"/>
              <a:gd name="connsiteX4" fmla="*/ 0 w 7260238"/>
              <a:gd name="connsiteY4" fmla="*/ 0 h 309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0238" h="3090960">
                <a:moveTo>
                  <a:pt x="0" y="0"/>
                </a:moveTo>
                <a:lnTo>
                  <a:pt x="7260238" y="0"/>
                </a:lnTo>
                <a:lnTo>
                  <a:pt x="7260238" y="3090960"/>
                </a:lnTo>
                <a:lnTo>
                  <a:pt x="666205" y="3090960"/>
                </a:lnTo>
                <a:lnTo>
                  <a:pt x="0" y="0"/>
                </a:lnTo>
                <a:close/>
              </a:path>
            </a:pathLst>
          </a:custGeom>
          <a:solidFill>
            <a:schemeClr val="accent1"/>
          </a:solidFill>
          <a:ln w="12700" cmpd="sng">
            <a:noFill/>
            <a:miter lim="800000"/>
            <a:headEnd/>
            <a:tailEnd/>
          </a:ln>
        </p:spPr>
        <p:txBody>
          <a:bodyPr anchor="ctr"/>
          <a:lstStyle/>
          <a:p>
            <a:pPr algn="ctr" defTabSz="685800">
              <a:defRPr/>
            </a:pPr>
            <a:endParaRPr lang="zh-CN" altLang="en-US" sz="1350" b="1" kern="0" dirty="0">
              <a:solidFill>
                <a:srgbClr val="FFC000"/>
              </a:solidFill>
              <a:latin typeface="微软雅黑"/>
              <a:ea typeface="微软雅黑"/>
            </a:endParaRPr>
          </a:p>
        </p:txBody>
      </p:sp>
      <p:pic>
        <p:nvPicPr>
          <p:cNvPr id="24"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74246" y="1462680"/>
            <a:ext cx="4072863" cy="3081480"/>
          </a:xfrm>
          <a:prstGeom prst="rect">
            <a:avLst/>
          </a:prstGeom>
        </p:spPr>
      </p:pic>
      <p:sp>
        <p:nvSpPr>
          <p:cNvPr id="2" name="TextBox 1"/>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4</a:t>
            </a:fld>
            <a:endParaRPr lang="en-US"/>
          </a:p>
        </p:txBody>
      </p:sp>
      <p:sp>
        <p:nvSpPr>
          <p:cNvPr id="5" name="TextBox 4"/>
          <p:cNvSpPr txBox="1"/>
          <p:nvPr/>
        </p:nvSpPr>
        <p:spPr>
          <a:xfrm>
            <a:off x="657225" y="2547850"/>
            <a:ext cx="4071938" cy="2215991"/>
          </a:xfrm>
          <a:prstGeom prst="rect">
            <a:avLst/>
          </a:prstGeom>
          <a:noFill/>
        </p:spPr>
        <p:txBody>
          <a:bodyPr wrap="square" rtlCol="0">
            <a:spAutoFit/>
          </a:bodyPr>
          <a:lstStyle/>
          <a:p>
            <a:r>
              <a:rPr lang="en-US" sz="1600" dirty="0" smtClean="0">
                <a:solidFill>
                  <a:schemeClr val="bg1"/>
                </a:solidFill>
              </a:rPr>
              <a:t>1. We </a:t>
            </a:r>
            <a:r>
              <a:rPr lang="en-US" sz="1600" dirty="0">
                <a:solidFill>
                  <a:schemeClr val="bg1"/>
                </a:solidFill>
              </a:rPr>
              <a:t>want to find out which factors that are within Eventable's control can contribute to their Client's event performance.</a:t>
            </a:r>
          </a:p>
          <a:p>
            <a:endParaRPr lang="en-US" sz="500" dirty="0">
              <a:solidFill>
                <a:schemeClr val="bg1"/>
              </a:solidFill>
            </a:endParaRPr>
          </a:p>
          <a:p>
            <a:r>
              <a:rPr lang="en-US" sz="1600" dirty="0" smtClean="0">
                <a:solidFill>
                  <a:schemeClr val="bg1"/>
                </a:solidFill>
              </a:rPr>
              <a:t>2. What </a:t>
            </a:r>
            <a:r>
              <a:rPr lang="en-US" sz="1600" dirty="0">
                <a:solidFill>
                  <a:schemeClr val="bg1"/>
                </a:solidFill>
              </a:rPr>
              <a:t>events are </a:t>
            </a:r>
            <a:r>
              <a:rPr lang="en-US" sz="1600" dirty="0" smtClean="0">
                <a:solidFill>
                  <a:schemeClr val="bg1"/>
                </a:solidFill>
              </a:rPr>
              <a:t>the most </a:t>
            </a:r>
            <a:r>
              <a:rPr lang="en-US" sz="1600" dirty="0">
                <a:solidFill>
                  <a:schemeClr val="bg1"/>
                </a:solidFill>
              </a:rPr>
              <a:t>similar in characteristics and what are their performance metrics?</a:t>
            </a:r>
          </a:p>
          <a:p>
            <a:endParaRPr lang="en-US" sz="500" dirty="0">
              <a:solidFill>
                <a:schemeClr val="bg1"/>
              </a:solidFill>
            </a:endParaRPr>
          </a:p>
          <a:p>
            <a:r>
              <a:rPr lang="en-US" sz="1600" dirty="0" smtClean="0">
                <a:solidFill>
                  <a:schemeClr val="bg1"/>
                </a:solidFill>
              </a:rPr>
              <a:t>3. What </a:t>
            </a:r>
            <a:r>
              <a:rPr lang="en-US" sz="1600" dirty="0">
                <a:solidFill>
                  <a:schemeClr val="bg1"/>
                </a:solidFill>
              </a:rPr>
              <a:t>business </a:t>
            </a:r>
            <a:r>
              <a:rPr lang="en-US" sz="1600" dirty="0" smtClean="0">
                <a:solidFill>
                  <a:schemeClr val="bg1"/>
                </a:solidFill>
              </a:rPr>
              <a:t>strategy </a:t>
            </a:r>
            <a:r>
              <a:rPr lang="en-US" sz="1600" dirty="0">
                <a:solidFill>
                  <a:schemeClr val="bg1"/>
                </a:solidFill>
              </a:rPr>
              <a:t>can we come up with this?</a:t>
            </a:r>
          </a:p>
        </p:txBody>
      </p:sp>
      <p:sp>
        <p:nvSpPr>
          <p:cNvPr id="11" name="文本框 10"/>
          <p:cNvSpPr txBox="1"/>
          <p:nvPr/>
        </p:nvSpPr>
        <p:spPr>
          <a:xfrm>
            <a:off x="550559" y="4800602"/>
            <a:ext cx="7636179" cy="830997"/>
          </a:xfrm>
          <a:prstGeom prst="rect">
            <a:avLst/>
          </a:prstGeom>
          <a:noFill/>
        </p:spPr>
        <p:txBody>
          <a:bodyPr wrap="square" rtlCol="0">
            <a:spAutoFit/>
          </a:bodyPr>
          <a:lstStyle/>
          <a:p>
            <a:pPr algn="ctr"/>
            <a:r>
              <a:rPr kumimoji="1" lang="en-US" altLang="zh-CN" sz="1600" dirty="0" smtClean="0"/>
              <a:t>Eventable has good quality analytics and are performing well at current stage. However, it needs to explore more opportunity for future growth and foster sustainable competitive advantages to keep its leading position and dominate in the market.</a:t>
            </a:r>
            <a:endParaRPr kumimoji="1" lang="zh-CN" altLang="en-US" sz="1600" dirty="0"/>
          </a:p>
        </p:txBody>
      </p:sp>
    </p:spTree>
    <p:extLst>
      <p:ext uri="{BB962C8B-B14F-4D97-AF65-F5344CB8AC3E}">
        <p14:creationId xmlns:p14="http://schemas.microsoft.com/office/powerpoint/2010/main" val="1666349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15000"/>
            <a:extLst>
              <a:ext uri="{28A0092B-C50C-407E-A947-70E740481C1C}">
                <a14:useLocalDpi xmlns:a14="http://schemas.microsoft.com/office/drawing/2010/main" val="0"/>
              </a:ext>
            </a:extLst>
          </a:blip>
          <a:stretch>
            <a:fillRect/>
          </a:stretch>
        </p:blipFill>
        <p:spPr>
          <a:xfrm>
            <a:off x="0" y="-17134"/>
            <a:ext cx="9144000" cy="6875134"/>
          </a:xfrm>
          <a:prstGeom prst="rect">
            <a:avLst/>
          </a:prstGeom>
          <a:ln w="28575">
            <a:noFill/>
          </a:ln>
        </p:spPr>
      </p:pic>
      <p:sp>
        <p:nvSpPr>
          <p:cNvPr id="80" name="矩形 1"/>
          <p:cNvSpPr/>
          <p:nvPr/>
        </p:nvSpPr>
        <p:spPr>
          <a:xfrm>
            <a:off x="0" y="2369810"/>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3"/>
          <p:cNvSpPr txBox="1"/>
          <p:nvPr/>
        </p:nvSpPr>
        <p:spPr>
          <a:xfrm>
            <a:off x="410451" y="2593092"/>
            <a:ext cx="1627369" cy="1569660"/>
          </a:xfrm>
          <a:prstGeom prst="rect">
            <a:avLst/>
          </a:prstGeom>
          <a:noFill/>
        </p:spPr>
        <p:txBody>
          <a:bodyPr wrap="none" rtlCol="0">
            <a:spAutoFit/>
          </a:bodyPr>
          <a:lstStyle/>
          <a:p>
            <a:r>
              <a:rPr lang="en-US" altLang="zh-CN" sz="9600" dirty="0" smtClean="0">
                <a:solidFill>
                  <a:schemeClr val="bg1"/>
                </a:solidFill>
                <a:latin typeface="微软雅黑" panose="020B0503020204020204" pitchFamily="34" charset="-122"/>
                <a:ea typeface="微软雅黑" panose="020B0503020204020204" pitchFamily="34" charset="-122"/>
              </a:rPr>
              <a:t>02</a:t>
            </a:r>
            <a:endParaRPr lang="zh-CN" altLang="en-US" sz="9600" dirty="0" smtClean="0">
              <a:solidFill>
                <a:schemeClr val="bg1"/>
              </a:solidFill>
              <a:latin typeface="微软雅黑" panose="020B0503020204020204" pitchFamily="34" charset="-122"/>
              <a:ea typeface="微软雅黑" panose="020B0503020204020204" pitchFamily="34" charset="-122"/>
            </a:endParaRPr>
          </a:p>
        </p:txBody>
      </p:sp>
      <p:sp>
        <p:nvSpPr>
          <p:cNvPr id="82" name="文本框 4"/>
          <p:cNvSpPr txBox="1"/>
          <p:nvPr/>
        </p:nvSpPr>
        <p:spPr>
          <a:xfrm>
            <a:off x="3145531" y="3420433"/>
            <a:ext cx="2943434" cy="600164"/>
          </a:xfrm>
          <a:prstGeom prst="rect">
            <a:avLst/>
          </a:prstGeom>
          <a:noFill/>
        </p:spPr>
        <p:txBody>
          <a:bodyPr wrap="none" rtlCol="0">
            <a:spAutoFit/>
          </a:bodyPr>
          <a:lstStyle/>
          <a:p>
            <a:r>
              <a:rPr lang="en-US" altLang="zh-CN" sz="3300" smtClean="0">
                <a:solidFill>
                  <a:schemeClr val="tx1">
                    <a:lumMod val="75000"/>
                    <a:lumOff val="25000"/>
                  </a:schemeClr>
                </a:solidFill>
                <a:latin typeface="微软雅黑" panose="020B0503020204020204" pitchFamily="34" charset="-122"/>
                <a:ea typeface="微软雅黑" panose="020B0503020204020204" pitchFamily="34" charset="-122"/>
              </a:rPr>
              <a:t>Methodology</a:t>
            </a:r>
            <a:endParaRPr lang="zh-CN" altLang="en-US" sz="33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28"/>
          <p:cNvSpPr/>
          <p:nvPr/>
        </p:nvSpPr>
        <p:spPr>
          <a:xfrm>
            <a:off x="6731657" y="2369809"/>
            <a:ext cx="2448272" cy="20162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29"/>
          <p:cNvGrpSpPr/>
          <p:nvPr/>
        </p:nvGrpSpPr>
        <p:grpSpPr>
          <a:xfrm>
            <a:off x="5697368" y="2813380"/>
            <a:ext cx="432048" cy="432834"/>
            <a:chOff x="6084168" y="1274820"/>
            <a:chExt cx="432048" cy="432834"/>
          </a:xfrm>
        </p:grpSpPr>
        <p:sp>
          <p:nvSpPr>
            <p:cNvPr id="8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87" name="组合 32"/>
          <p:cNvGrpSpPr/>
          <p:nvPr/>
        </p:nvGrpSpPr>
        <p:grpSpPr>
          <a:xfrm>
            <a:off x="4401224" y="2813773"/>
            <a:ext cx="432048" cy="432048"/>
            <a:chOff x="4788024" y="1275213"/>
            <a:chExt cx="432048" cy="432048"/>
          </a:xfrm>
        </p:grpSpPr>
        <p:sp>
          <p:nvSpPr>
            <p:cNvPr id="8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8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0" name="组合 35"/>
          <p:cNvGrpSpPr/>
          <p:nvPr/>
        </p:nvGrpSpPr>
        <p:grpSpPr>
          <a:xfrm>
            <a:off x="5049296" y="2813380"/>
            <a:ext cx="432833" cy="432834"/>
            <a:chOff x="5436096" y="1274820"/>
            <a:chExt cx="432833" cy="432834"/>
          </a:xfrm>
        </p:grpSpPr>
        <p:sp>
          <p:nvSpPr>
            <p:cNvPr id="91" name="椭圆 3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3" name="组合 38"/>
          <p:cNvGrpSpPr/>
          <p:nvPr/>
        </p:nvGrpSpPr>
        <p:grpSpPr>
          <a:xfrm>
            <a:off x="3105080" y="2813380"/>
            <a:ext cx="432833" cy="432834"/>
            <a:chOff x="3491880" y="1274820"/>
            <a:chExt cx="432833" cy="432834"/>
          </a:xfrm>
        </p:grpSpPr>
        <p:sp>
          <p:nvSpPr>
            <p:cNvPr id="9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p:spPr>
          <p:txBody>
            <a:bodyPr wrap="none" lIns="34290" tIns="17145" rIns="34290" bIns="17145" anchor="ctr"/>
            <a:lstStyle/>
            <a:p>
              <a:endParaRPr lang="en-US">
                <a:latin typeface="Roboto Light"/>
              </a:endParaRPr>
            </a:p>
          </p:txBody>
        </p:sp>
      </p:grpSp>
      <p:grpSp>
        <p:nvGrpSpPr>
          <p:cNvPr id="96" name="组合 42"/>
          <p:cNvGrpSpPr/>
          <p:nvPr/>
        </p:nvGrpSpPr>
        <p:grpSpPr>
          <a:xfrm>
            <a:off x="3753152" y="2813380"/>
            <a:ext cx="432833" cy="432834"/>
            <a:chOff x="4139952" y="1274820"/>
            <a:chExt cx="432833" cy="432834"/>
          </a:xfrm>
        </p:grpSpPr>
        <p:sp>
          <p:nvSpPr>
            <p:cNvPr id="9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solidFill>
                  <a:srgbClr val="FFFFFF"/>
                </a:solidFill>
                <a:latin typeface="Calibri" panose="020F0502020204030204" pitchFamily="34" charset="0"/>
              </a:endParaRPr>
            </a:p>
          </p:txBody>
        </p:sp>
        <p:sp>
          <p:nvSpPr>
            <p:cNvPr id="9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011937126"/>
      </p:ext>
    </p:extLst>
  </p:cSld>
  <p:clrMapOvr>
    <a:masterClrMapping/>
  </p:clrMapOvr>
  <p:transition spd="slow" advTm="0">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2</a:t>
            </a:r>
          </a:p>
        </p:txBody>
      </p:sp>
      <p:sp>
        <p:nvSpPr>
          <p:cNvPr id="7" name="TextBox 6"/>
          <p:cNvSpPr txBox="1"/>
          <p:nvPr/>
        </p:nvSpPr>
        <p:spPr>
          <a:xfrm>
            <a:off x="1014549" y="304650"/>
            <a:ext cx="4127863" cy="338554"/>
          </a:xfrm>
          <a:prstGeom prst="rect">
            <a:avLst/>
          </a:prstGeom>
          <a:noFill/>
        </p:spPr>
        <p:txBody>
          <a:bodyPr wrap="square" rtlCol="0">
            <a:spAutoFit/>
          </a:bodyPr>
          <a:lstStyle/>
          <a:p>
            <a:r>
              <a:rPr lang="en-US" altLang="zh-CN" sz="1600" dirty="0" smtClean="0"/>
              <a:t>Methodology</a:t>
            </a:r>
            <a:endParaRPr lang="en-US" sz="1500" dirty="0"/>
          </a:p>
        </p:txBody>
      </p:sp>
      <p:sp>
        <p:nvSpPr>
          <p:cNvPr id="8" name="TextBox 7"/>
          <p:cNvSpPr txBox="1"/>
          <p:nvPr/>
        </p:nvSpPr>
        <p:spPr>
          <a:xfrm>
            <a:off x="550559" y="1150638"/>
            <a:ext cx="8000020" cy="369332"/>
          </a:xfrm>
          <a:prstGeom prst="rect">
            <a:avLst/>
          </a:prstGeom>
          <a:noFill/>
        </p:spPr>
        <p:txBody>
          <a:bodyPr wrap="square" rtlCol="0">
            <a:spAutoFit/>
          </a:bodyPr>
          <a:lstStyle/>
          <a:p>
            <a:r>
              <a:rPr lang="en-US" altLang="zh-CN" dirty="0" smtClean="0"/>
              <a:t>Here are some challenges we had when we were doing this project</a:t>
            </a:r>
            <a:endParaRPr lang="en-US" altLang="zh-CN"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图表 10"/>
          <p:cNvGraphicFramePr/>
          <p:nvPr>
            <p:extLst/>
          </p:nvPr>
        </p:nvGraphicFramePr>
        <p:xfrm>
          <a:off x="800101" y="1926538"/>
          <a:ext cx="7568946" cy="40059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15" name="TextBox 14"/>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6</a:t>
            </a:fld>
            <a:endParaRPr lang="en-US"/>
          </a:p>
        </p:txBody>
      </p:sp>
    </p:spTree>
    <p:extLst>
      <p:ext uri="{BB962C8B-B14F-4D97-AF65-F5344CB8AC3E}">
        <p14:creationId xmlns:p14="http://schemas.microsoft.com/office/powerpoint/2010/main" val="1129704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2</a:t>
            </a:r>
            <a:endParaRPr lang="en-US" sz="1500" dirty="0"/>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Methodology</a:t>
            </a:r>
            <a:endParaRPr lang="en-US" sz="1500" dirty="0"/>
          </a:p>
        </p:txBody>
      </p:sp>
      <p:sp>
        <p:nvSpPr>
          <p:cNvPr id="8" name="TextBox 7"/>
          <p:cNvSpPr txBox="1"/>
          <p:nvPr/>
        </p:nvSpPr>
        <p:spPr>
          <a:xfrm>
            <a:off x="698863" y="1020181"/>
            <a:ext cx="7945075" cy="646331"/>
          </a:xfrm>
          <a:prstGeom prst="rect">
            <a:avLst/>
          </a:prstGeom>
          <a:noFill/>
        </p:spPr>
        <p:txBody>
          <a:bodyPr wrap="square" rtlCol="0">
            <a:spAutoFit/>
          </a:bodyPr>
          <a:lstStyle/>
          <a:p>
            <a:r>
              <a:rPr lang="en-US" dirty="0" smtClean="0"/>
              <a:t>Combining and comparing performance metrics allows us to define high performance events and then find out their common characteristics.</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3"/>
          <p:cNvSpPr>
            <a:spLocks noChangeArrowheads="1"/>
          </p:cNvSpPr>
          <p:nvPr/>
        </p:nvSpPr>
        <p:spPr bwMode="auto">
          <a:xfrm>
            <a:off x="2321492" y="2781600"/>
            <a:ext cx="249621" cy="262236"/>
          </a:xfrm>
          <a:prstGeom prst="rect">
            <a:avLst/>
          </a:prstGeom>
          <a:solidFill>
            <a:schemeClr val="accent1"/>
          </a:solidFill>
          <a:ln w="6350">
            <a:noFill/>
            <a:miter lim="800000"/>
            <a:headEnd/>
            <a:tailEnd/>
          </a:ln>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zh-CN" altLang="en-US" sz="1100" dirty="0">
                <a:solidFill>
                  <a:schemeClr val="bg1"/>
                </a:solidFill>
              </a:rPr>
              <a:t>1</a:t>
            </a:r>
          </a:p>
        </p:txBody>
      </p:sp>
      <p:sp>
        <p:nvSpPr>
          <p:cNvPr id="18" name="Rectangle 5"/>
          <p:cNvSpPr>
            <a:spLocks noChangeArrowheads="1"/>
          </p:cNvSpPr>
          <p:nvPr/>
        </p:nvSpPr>
        <p:spPr bwMode="auto">
          <a:xfrm>
            <a:off x="3604521" y="4986610"/>
            <a:ext cx="249620" cy="262236"/>
          </a:xfrm>
          <a:prstGeom prst="rect">
            <a:avLst/>
          </a:prstGeom>
          <a:solidFill>
            <a:schemeClr val="accent1"/>
          </a:solidFill>
          <a:ln w="6350">
            <a:noFill/>
            <a:miter lim="800000"/>
            <a:headEnd/>
            <a:tailEnd/>
          </a:ln>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100" dirty="0">
                <a:solidFill>
                  <a:schemeClr val="bg1"/>
                </a:solidFill>
              </a:rPr>
              <a:t>4</a:t>
            </a:r>
            <a:endParaRPr lang="zh-CN" altLang="en-US" sz="1100" dirty="0">
              <a:solidFill>
                <a:schemeClr val="bg1"/>
              </a:solidFill>
            </a:endParaRPr>
          </a:p>
        </p:txBody>
      </p:sp>
      <p:sp>
        <p:nvSpPr>
          <p:cNvPr id="19" name="Rectangle 6"/>
          <p:cNvSpPr>
            <a:spLocks noChangeArrowheads="1"/>
          </p:cNvSpPr>
          <p:nvPr/>
        </p:nvSpPr>
        <p:spPr bwMode="auto">
          <a:xfrm>
            <a:off x="1776827" y="3542102"/>
            <a:ext cx="249620" cy="262236"/>
          </a:xfrm>
          <a:prstGeom prst="rect">
            <a:avLst/>
          </a:prstGeom>
          <a:solidFill>
            <a:schemeClr val="accent1"/>
          </a:solidFill>
          <a:ln w="6350">
            <a:noFill/>
            <a:miter lim="800000"/>
            <a:headEnd/>
            <a:tailEnd/>
          </a:ln>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100" dirty="0">
                <a:solidFill>
                  <a:schemeClr val="bg1"/>
                </a:solidFill>
              </a:rPr>
              <a:t>6</a:t>
            </a:r>
            <a:endParaRPr lang="zh-CN" altLang="en-US" sz="1100" dirty="0">
              <a:solidFill>
                <a:schemeClr val="bg1"/>
              </a:solidFill>
            </a:endParaRPr>
          </a:p>
        </p:txBody>
      </p:sp>
      <p:sp>
        <p:nvSpPr>
          <p:cNvPr id="21" name="Text Box 7"/>
          <p:cNvSpPr txBox="1">
            <a:spLocks noChangeArrowheads="1"/>
          </p:cNvSpPr>
          <p:nvPr/>
        </p:nvSpPr>
        <p:spPr bwMode="auto">
          <a:xfrm>
            <a:off x="2590578" y="2058354"/>
            <a:ext cx="11846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dirty="0" smtClean="0"/>
              <a:t>Subscribers</a:t>
            </a:r>
            <a:endParaRPr lang="en-US" altLang="zh-CN" sz="1600" dirty="0"/>
          </a:p>
        </p:txBody>
      </p:sp>
      <p:sp>
        <p:nvSpPr>
          <p:cNvPr id="22" name="Text Box 8"/>
          <p:cNvSpPr txBox="1">
            <a:spLocks noChangeArrowheads="1"/>
          </p:cNvSpPr>
          <p:nvPr/>
        </p:nvSpPr>
        <p:spPr bwMode="auto">
          <a:xfrm>
            <a:off x="4213581" y="2531722"/>
            <a:ext cx="12822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dirty="0" smtClean="0"/>
              <a:t>Views</a:t>
            </a:r>
            <a:endParaRPr lang="en-US" altLang="zh-CN" sz="1600" dirty="0"/>
          </a:p>
        </p:txBody>
      </p:sp>
      <p:sp>
        <p:nvSpPr>
          <p:cNvPr id="23" name="Text Box 9"/>
          <p:cNvSpPr txBox="1">
            <a:spLocks noChangeArrowheads="1"/>
          </p:cNvSpPr>
          <p:nvPr/>
        </p:nvSpPr>
        <p:spPr bwMode="auto">
          <a:xfrm>
            <a:off x="2468784" y="4985530"/>
            <a:ext cx="10371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dirty="0" smtClean="0"/>
              <a:t>Low Users</a:t>
            </a:r>
            <a:endParaRPr lang="en-US" altLang="zh-CN" sz="1600" dirty="0"/>
          </a:p>
        </p:txBody>
      </p:sp>
      <p:sp>
        <p:nvSpPr>
          <p:cNvPr id="24" name="Text Box 10"/>
          <p:cNvSpPr txBox="1">
            <a:spLocks noChangeArrowheads="1"/>
          </p:cNvSpPr>
          <p:nvPr/>
        </p:nvSpPr>
        <p:spPr bwMode="auto">
          <a:xfrm>
            <a:off x="565171" y="3546241"/>
            <a:ext cx="112331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dirty="0" smtClean="0"/>
              <a:t>Ping</a:t>
            </a:r>
            <a:r>
              <a:rPr lang="zh-CN" altLang="en-US" sz="1600" dirty="0" smtClean="0"/>
              <a:t> </a:t>
            </a:r>
            <a:r>
              <a:rPr lang="en-US" altLang="zh-CN" sz="1600" dirty="0" smtClean="0"/>
              <a:t>Count</a:t>
            </a:r>
            <a:endParaRPr lang="en-US" altLang="zh-CN" sz="1600" dirty="0"/>
          </a:p>
        </p:txBody>
      </p:sp>
      <p:sp>
        <p:nvSpPr>
          <p:cNvPr id="25" name="Rectangle 11"/>
          <p:cNvSpPr>
            <a:spLocks noChangeArrowheads="1"/>
          </p:cNvSpPr>
          <p:nvPr/>
        </p:nvSpPr>
        <p:spPr bwMode="auto">
          <a:xfrm rot="10800000">
            <a:off x="2235757" y="3252080"/>
            <a:ext cx="1646960" cy="1466668"/>
          </a:xfrm>
          <a:prstGeom prst="rect">
            <a:avLst/>
          </a:prstGeom>
          <a:solidFill>
            <a:schemeClr val="accent1"/>
          </a:solidFill>
          <a:ln w="6350">
            <a:noFill/>
            <a:miter lim="800000"/>
            <a:headEnd/>
            <a:tailEnd/>
          </a:ln>
          <a:effectLst>
            <a:outerShdw blurRad="50800" dist="76200" dir="2700000" algn="tl" rotWithShape="0">
              <a:prstClr val="black">
                <a:alpha val="40000"/>
              </a:prstClr>
            </a:outerShdw>
          </a:effectLst>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endParaRPr lang="zh-CN" altLang="en-US"/>
          </a:p>
        </p:txBody>
      </p:sp>
      <p:sp>
        <p:nvSpPr>
          <p:cNvPr id="26" name="Freeform 12"/>
          <p:cNvSpPr>
            <a:spLocks/>
          </p:cNvSpPr>
          <p:nvPr/>
        </p:nvSpPr>
        <p:spPr bwMode="auto">
          <a:xfrm rot="10800000">
            <a:off x="2196966" y="4898744"/>
            <a:ext cx="1742712" cy="1007526"/>
          </a:xfrm>
          <a:custGeom>
            <a:avLst/>
            <a:gdLst>
              <a:gd name="T0" fmla="*/ 0 w 820"/>
              <a:gd name="T1" fmla="*/ 0 h 819"/>
              <a:gd name="T2" fmla="*/ 0 w 820"/>
              <a:gd name="T3" fmla="*/ 1993900 h 819"/>
              <a:gd name="T4" fmla="*/ 1816100 w 820"/>
              <a:gd name="T5" fmla="*/ 1993900 h 819"/>
              <a:gd name="T6" fmla="*/ 0 60000 65536"/>
              <a:gd name="T7" fmla="*/ 0 60000 65536"/>
              <a:gd name="T8" fmla="*/ 0 60000 65536"/>
              <a:gd name="T9" fmla="*/ 0 w 820"/>
              <a:gd name="T10" fmla="*/ 0 h 819"/>
              <a:gd name="T11" fmla="*/ 820 w 820"/>
              <a:gd name="T12" fmla="*/ 819 h 819"/>
            </a:gdLst>
            <a:ahLst/>
            <a:cxnLst>
              <a:cxn ang="T6">
                <a:pos x="T0" y="T1"/>
              </a:cxn>
              <a:cxn ang="T7">
                <a:pos x="T2" y="T3"/>
              </a:cxn>
              <a:cxn ang="T8">
                <a:pos x="T4" y="T5"/>
              </a:cxn>
            </a:cxnLst>
            <a:rect l="T9" t="T10" r="T11" b="T12"/>
            <a:pathLst>
              <a:path w="820" h="819">
                <a:moveTo>
                  <a:pt x="0" y="0"/>
                </a:moveTo>
                <a:lnTo>
                  <a:pt x="0" y="819"/>
                </a:lnTo>
                <a:lnTo>
                  <a:pt x="820" y="819"/>
                </a:lnTo>
              </a:path>
            </a:pathLst>
          </a:custGeom>
          <a:noFill/>
          <a:ln w="22225" cap="flat" cmpd="sng">
            <a:solidFill>
              <a:schemeClr val="accent1"/>
            </a:solidFill>
            <a:prstDash val="solid"/>
            <a:round/>
            <a:headEnd/>
            <a:tailEnd/>
          </a:ln>
          <a:extLst/>
        </p:spPr>
        <p:txBody>
          <a:bodyPr wrap="none" lIns="0" tIns="0" rIns="0" bIns="0" anchor="ctr"/>
          <a:lstStyle/>
          <a:p>
            <a:endParaRPr lang="en-US"/>
          </a:p>
        </p:txBody>
      </p:sp>
      <p:sp>
        <p:nvSpPr>
          <p:cNvPr id="27" name="Freeform 13"/>
          <p:cNvSpPr>
            <a:spLocks/>
          </p:cNvSpPr>
          <p:nvPr/>
        </p:nvSpPr>
        <p:spPr bwMode="auto">
          <a:xfrm rot="16200000">
            <a:off x="506824" y="2343906"/>
            <a:ext cx="1504775" cy="1694581"/>
          </a:xfrm>
          <a:custGeom>
            <a:avLst/>
            <a:gdLst>
              <a:gd name="T0" fmla="*/ 0 w 820"/>
              <a:gd name="T1" fmla="*/ 0 h 819"/>
              <a:gd name="T2" fmla="*/ 0 w 820"/>
              <a:gd name="T3" fmla="*/ 1993900 h 819"/>
              <a:gd name="T4" fmla="*/ 1819275 w 820"/>
              <a:gd name="T5" fmla="*/ 1993900 h 819"/>
              <a:gd name="T6" fmla="*/ 0 60000 65536"/>
              <a:gd name="T7" fmla="*/ 0 60000 65536"/>
              <a:gd name="T8" fmla="*/ 0 60000 65536"/>
              <a:gd name="T9" fmla="*/ 0 w 820"/>
              <a:gd name="T10" fmla="*/ 0 h 819"/>
              <a:gd name="T11" fmla="*/ 820 w 820"/>
              <a:gd name="T12" fmla="*/ 819 h 819"/>
            </a:gdLst>
            <a:ahLst/>
            <a:cxnLst>
              <a:cxn ang="T6">
                <a:pos x="T0" y="T1"/>
              </a:cxn>
              <a:cxn ang="T7">
                <a:pos x="T2" y="T3"/>
              </a:cxn>
              <a:cxn ang="T8">
                <a:pos x="T4" y="T5"/>
              </a:cxn>
            </a:cxnLst>
            <a:rect l="T9" t="T10" r="T11" b="T12"/>
            <a:pathLst>
              <a:path w="820" h="819">
                <a:moveTo>
                  <a:pt x="0" y="0"/>
                </a:moveTo>
                <a:lnTo>
                  <a:pt x="0" y="819"/>
                </a:lnTo>
                <a:lnTo>
                  <a:pt x="820" y="819"/>
                </a:lnTo>
              </a:path>
            </a:pathLst>
          </a:custGeom>
          <a:noFill/>
          <a:ln w="22225" cap="flat" cmpd="sng">
            <a:solidFill>
              <a:schemeClr val="accent1"/>
            </a:solidFill>
            <a:prstDash val="solid"/>
            <a:round/>
            <a:headEnd/>
            <a:tailEnd/>
          </a:ln>
          <a:extLst/>
        </p:spPr>
        <p:txBody>
          <a:bodyPr wrap="none" lIns="0" tIns="0" rIns="0" bIns="0" anchor="ctr"/>
          <a:lstStyle/>
          <a:p>
            <a:endParaRPr lang="en-US"/>
          </a:p>
        </p:txBody>
      </p:sp>
      <p:sp>
        <p:nvSpPr>
          <p:cNvPr id="28" name="Freeform 15"/>
          <p:cNvSpPr>
            <a:spLocks/>
          </p:cNvSpPr>
          <p:nvPr/>
        </p:nvSpPr>
        <p:spPr bwMode="auto">
          <a:xfrm rot="16200000" flipH="1" flipV="1">
            <a:off x="4009626" y="2483167"/>
            <a:ext cx="1551268" cy="1462555"/>
          </a:xfrm>
          <a:custGeom>
            <a:avLst/>
            <a:gdLst>
              <a:gd name="T0" fmla="*/ 0 w 820"/>
              <a:gd name="T1" fmla="*/ 0 h 819"/>
              <a:gd name="T2" fmla="*/ 0 w 820"/>
              <a:gd name="T3" fmla="*/ 1993900 h 819"/>
              <a:gd name="T4" fmla="*/ 1812925 w 820"/>
              <a:gd name="T5" fmla="*/ 1993900 h 819"/>
              <a:gd name="T6" fmla="*/ 0 60000 65536"/>
              <a:gd name="T7" fmla="*/ 0 60000 65536"/>
              <a:gd name="T8" fmla="*/ 0 60000 65536"/>
              <a:gd name="T9" fmla="*/ 0 w 820"/>
              <a:gd name="T10" fmla="*/ 0 h 819"/>
              <a:gd name="T11" fmla="*/ 820 w 820"/>
              <a:gd name="T12" fmla="*/ 819 h 819"/>
            </a:gdLst>
            <a:ahLst/>
            <a:cxnLst>
              <a:cxn ang="T6">
                <a:pos x="T0" y="T1"/>
              </a:cxn>
              <a:cxn ang="T7">
                <a:pos x="T2" y="T3"/>
              </a:cxn>
              <a:cxn ang="T8">
                <a:pos x="T4" y="T5"/>
              </a:cxn>
            </a:cxnLst>
            <a:rect l="T9" t="T10" r="T11" b="T12"/>
            <a:pathLst>
              <a:path w="820" h="819">
                <a:moveTo>
                  <a:pt x="0" y="0"/>
                </a:moveTo>
                <a:lnTo>
                  <a:pt x="0" y="819"/>
                </a:lnTo>
                <a:lnTo>
                  <a:pt x="820" y="819"/>
                </a:lnTo>
              </a:path>
            </a:pathLst>
          </a:custGeom>
          <a:noFill/>
          <a:ln w="22225" cap="flat" cmpd="sng">
            <a:solidFill>
              <a:schemeClr val="accent1"/>
            </a:solidFill>
            <a:prstDash val="solid"/>
            <a:round/>
            <a:headEnd/>
            <a:tailEnd/>
          </a:ln>
          <a:extLst/>
        </p:spPr>
        <p:txBody>
          <a:bodyPr wrap="none" lIns="0" tIns="0" rIns="0" bIns="0" anchor="ctr"/>
          <a:lstStyle/>
          <a:p>
            <a:endParaRPr lang="en-US"/>
          </a:p>
        </p:txBody>
      </p:sp>
      <p:sp>
        <p:nvSpPr>
          <p:cNvPr id="29" name="Text Box 16"/>
          <p:cNvSpPr txBox="1">
            <a:spLocks noChangeArrowheads="1"/>
          </p:cNvSpPr>
          <p:nvPr/>
        </p:nvSpPr>
        <p:spPr bwMode="auto">
          <a:xfrm>
            <a:off x="2412961" y="3553062"/>
            <a:ext cx="131125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dirty="0" smtClean="0">
                <a:solidFill>
                  <a:schemeClr val="bg1"/>
                </a:solidFill>
              </a:rPr>
              <a:t>Performance </a:t>
            </a:r>
          </a:p>
          <a:p>
            <a:pPr algn="ctr"/>
            <a:r>
              <a:rPr lang="en-US" altLang="zh-CN" sz="1600" dirty="0" smtClean="0">
                <a:solidFill>
                  <a:schemeClr val="bg1"/>
                </a:solidFill>
              </a:rPr>
              <a:t>Metrics</a:t>
            </a:r>
          </a:p>
          <a:p>
            <a:pPr algn="ctr"/>
            <a:r>
              <a:rPr lang="en-US" altLang="zh-CN" sz="1600" dirty="0" smtClean="0">
                <a:solidFill>
                  <a:schemeClr val="bg1"/>
                </a:solidFill>
              </a:rPr>
              <a:t>(Variables)</a:t>
            </a:r>
            <a:endParaRPr lang="en-US" altLang="zh-CN" sz="1600" dirty="0">
              <a:solidFill>
                <a:schemeClr val="bg1"/>
              </a:solidFill>
            </a:endParaRPr>
          </a:p>
        </p:txBody>
      </p:sp>
      <p:sp>
        <p:nvSpPr>
          <p:cNvPr id="30" name="TextBox 29"/>
          <p:cNvSpPr txBox="1"/>
          <p:nvPr/>
        </p:nvSpPr>
        <p:spPr>
          <a:xfrm>
            <a:off x="2513961" y="2354247"/>
            <a:ext cx="1397141" cy="646331"/>
          </a:xfrm>
          <a:prstGeom prst="rect">
            <a:avLst/>
          </a:prstGeom>
          <a:noFill/>
        </p:spPr>
        <p:txBody>
          <a:bodyPr wrap="square" rtlCol="0">
            <a:spAutoFit/>
          </a:bodyPr>
          <a:lstStyle/>
          <a:p>
            <a:pPr algn="ctr"/>
            <a:r>
              <a:rPr lang="en-US" sz="1200" dirty="0" smtClean="0"/>
              <a:t>The total number of subscribers for each event</a:t>
            </a:r>
          </a:p>
        </p:txBody>
      </p:sp>
      <p:sp>
        <p:nvSpPr>
          <p:cNvPr id="31" name="TextBox 30"/>
          <p:cNvSpPr txBox="1"/>
          <p:nvPr/>
        </p:nvSpPr>
        <p:spPr>
          <a:xfrm>
            <a:off x="4141693" y="2855440"/>
            <a:ext cx="1450241" cy="1200329"/>
          </a:xfrm>
          <a:prstGeom prst="rect">
            <a:avLst/>
          </a:prstGeom>
          <a:noFill/>
        </p:spPr>
        <p:txBody>
          <a:bodyPr wrap="square" rtlCol="0">
            <a:spAutoFit/>
          </a:bodyPr>
          <a:lstStyle/>
          <a:p>
            <a:pPr algn="ctr"/>
            <a:r>
              <a:rPr lang="en-US" sz="1200" dirty="0" smtClean="0"/>
              <a:t>The total number of times that customers check out the specific event on their calendar</a:t>
            </a:r>
            <a:endParaRPr lang="en-US" sz="1200" dirty="0"/>
          </a:p>
        </p:txBody>
      </p:sp>
      <p:sp>
        <p:nvSpPr>
          <p:cNvPr id="32" name="TextBox 31"/>
          <p:cNvSpPr txBox="1"/>
          <p:nvPr/>
        </p:nvSpPr>
        <p:spPr>
          <a:xfrm rot="2105">
            <a:off x="2121260" y="5320014"/>
            <a:ext cx="1823778" cy="646331"/>
          </a:xfrm>
          <a:prstGeom prst="rect">
            <a:avLst/>
          </a:prstGeom>
          <a:noFill/>
        </p:spPr>
        <p:txBody>
          <a:bodyPr wrap="square" rtlCol="0">
            <a:spAutoFit/>
          </a:bodyPr>
          <a:lstStyle/>
          <a:p>
            <a:pPr algn="ctr"/>
            <a:r>
              <a:rPr lang="en-US" sz="1200" dirty="0" smtClean="0"/>
              <a:t>Bottom 25% subscribers in term of calendar views</a:t>
            </a:r>
            <a:endParaRPr lang="en-US" sz="1200" dirty="0"/>
          </a:p>
        </p:txBody>
      </p:sp>
      <p:sp>
        <p:nvSpPr>
          <p:cNvPr id="33" name="TextBox 32"/>
          <p:cNvSpPr txBox="1"/>
          <p:nvPr/>
        </p:nvSpPr>
        <p:spPr>
          <a:xfrm>
            <a:off x="411921" y="2581634"/>
            <a:ext cx="1565320" cy="830997"/>
          </a:xfrm>
          <a:prstGeom prst="rect">
            <a:avLst/>
          </a:prstGeom>
          <a:noFill/>
        </p:spPr>
        <p:txBody>
          <a:bodyPr wrap="square" rtlCol="0">
            <a:spAutoFit/>
          </a:bodyPr>
          <a:lstStyle/>
          <a:p>
            <a:pPr algn="ctr"/>
            <a:r>
              <a:rPr lang="en-US" sz="1200" dirty="0" smtClean="0"/>
              <a:t>The total number of updates the event had, such as a change in time</a:t>
            </a:r>
            <a:endParaRPr lang="en-US" sz="1200" dirty="0"/>
          </a:p>
        </p:txBody>
      </p:sp>
      <p:sp>
        <p:nvSpPr>
          <p:cNvPr id="34" name="Freeform 14"/>
          <p:cNvSpPr>
            <a:spLocks/>
          </p:cNvSpPr>
          <p:nvPr/>
        </p:nvSpPr>
        <p:spPr bwMode="auto">
          <a:xfrm rot="5400000" flipH="1">
            <a:off x="2506402" y="1734011"/>
            <a:ext cx="1095792" cy="1656840"/>
          </a:xfrm>
          <a:custGeom>
            <a:avLst/>
            <a:gdLst>
              <a:gd name="T0" fmla="*/ 0 w 820"/>
              <a:gd name="T1" fmla="*/ 0 h 819"/>
              <a:gd name="T2" fmla="*/ 0 w 820"/>
              <a:gd name="T3" fmla="*/ 1801813 h 819"/>
              <a:gd name="T4" fmla="*/ 1997075 w 820"/>
              <a:gd name="T5" fmla="*/ 1801813 h 819"/>
              <a:gd name="T6" fmla="*/ 0 60000 65536"/>
              <a:gd name="T7" fmla="*/ 0 60000 65536"/>
              <a:gd name="T8" fmla="*/ 0 60000 65536"/>
              <a:gd name="T9" fmla="*/ 0 w 820"/>
              <a:gd name="T10" fmla="*/ 0 h 819"/>
              <a:gd name="T11" fmla="*/ 820 w 820"/>
              <a:gd name="T12" fmla="*/ 819 h 819"/>
            </a:gdLst>
            <a:ahLst/>
            <a:cxnLst>
              <a:cxn ang="T6">
                <a:pos x="T0" y="T1"/>
              </a:cxn>
              <a:cxn ang="T7">
                <a:pos x="T2" y="T3"/>
              </a:cxn>
              <a:cxn ang="T8">
                <a:pos x="T4" y="T5"/>
              </a:cxn>
            </a:cxnLst>
            <a:rect l="T9" t="T10" r="T11" b="T12"/>
            <a:pathLst>
              <a:path w="820" h="819">
                <a:moveTo>
                  <a:pt x="0" y="0"/>
                </a:moveTo>
                <a:lnTo>
                  <a:pt x="0" y="819"/>
                </a:lnTo>
                <a:lnTo>
                  <a:pt x="820" y="819"/>
                </a:lnTo>
              </a:path>
            </a:pathLst>
          </a:custGeom>
          <a:noFill/>
          <a:ln w="22225" cap="flat" cmpd="sng">
            <a:solidFill>
              <a:schemeClr val="accent1"/>
            </a:solidFill>
            <a:prstDash val="solid"/>
            <a:round/>
            <a:headEnd/>
            <a:tailEnd/>
          </a:ln>
          <a:extLst/>
        </p:spPr>
        <p:txBody>
          <a:bodyPr wrap="none" lIns="0" tIns="0" rIns="0" bIns="0" anchor="ctr"/>
          <a:lstStyle/>
          <a:p>
            <a:endParaRPr lang="en-US"/>
          </a:p>
        </p:txBody>
      </p:sp>
      <p:sp>
        <p:nvSpPr>
          <p:cNvPr id="35" name="Rectangle 3"/>
          <p:cNvSpPr>
            <a:spLocks noChangeArrowheads="1"/>
          </p:cNvSpPr>
          <p:nvPr/>
        </p:nvSpPr>
        <p:spPr bwMode="auto">
          <a:xfrm>
            <a:off x="4178560" y="2533062"/>
            <a:ext cx="249621" cy="262236"/>
          </a:xfrm>
          <a:prstGeom prst="rect">
            <a:avLst/>
          </a:prstGeom>
          <a:solidFill>
            <a:schemeClr val="accent1"/>
          </a:solidFill>
          <a:ln w="6350">
            <a:noFill/>
            <a:miter lim="800000"/>
            <a:headEnd/>
            <a:tailEnd/>
          </a:ln>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100" dirty="0">
                <a:solidFill>
                  <a:schemeClr val="bg1"/>
                </a:solidFill>
              </a:rPr>
              <a:t>2</a:t>
            </a:r>
            <a:endParaRPr lang="zh-CN" altLang="en-US" sz="1100" dirty="0">
              <a:solidFill>
                <a:schemeClr val="bg1"/>
              </a:solidFill>
            </a:endParaRPr>
          </a:p>
        </p:txBody>
      </p:sp>
      <p:sp>
        <p:nvSpPr>
          <p:cNvPr id="50" name="Striped Right Arrow 49"/>
          <p:cNvSpPr/>
          <p:nvPr/>
        </p:nvSpPr>
        <p:spPr>
          <a:xfrm rot="10800000">
            <a:off x="5750233" y="2815559"/>
            <a:ext cx="753084" cy="2282560"/>
          </a:xfrm>
          <a:prstGeom prst="stripedRightArrow">
            <a:avLst>
              <a:gd name="adj1" fmla="val 67525"/>
              <a:gd name="adj2" fmla="val 37889"/>
            </a:avLst>
          </a:prstGeom>
          <a:solidFill>
            <a:schemeClr val="tx1">
              <a:alpha val="28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33460" y="2711258"/>
            <a:ext cx="519794" cy="519794"/>
          </a:xfrm>
          <a:prstGeom prst="rect">
            <a:avLst/>
          </a:prstGeom>
        </p:spPr>
      </p:pic>
      <p:sp>
        <p:nvSpPr>
          <p:cNvPr id="52" name="TextBox 51"/>
          <p:cNvSpPr txBox="1"/>
          <p:nvPr/>
        </p:nvSpPr>
        <p:spPr>
          <a:xfrm>
            <a:off x="7134008" y="2791040"/>
            <a:ext cx="1125692" cy="400110"/>
          </a:xfrm>
          <a:prstGeom prst="rect">
            <a:avLst/>
          </a:prstGeom>
          <a:noFill/>
        </p:spPr>
        <p:txBody>
          <a:bodyPr wrap="square" rtlCol="0">
            <a:spAutoFit/>
          </a:bodyPr>
          <a:lstStyle/>
          <a:p>
            <a:pPr algn="ctr"/>
            <a:r>
              <a:rPr lang="en-US" sz="2000" b="1" dirty="0" smtClean="0"/>
              <a:t>Time</a:t>
            </a:r>
            <a:endParaRPr lang="en-US" sz="2000" b="1" dirty="0"/>
          </a:p>
        </p:txBody>
      </p:sp>
      <p:sp>
        <p:nvSpPr>
          <p:cNvPr id="53" name="TextBox 52"/>
          <p:cNvSpPr txBox="1"/>
          <p:nvPr/>
        </p:nvSpPr>
        <p:spPr>
          <a:xfrm>
            <a:off x="6704036" y="3209659"/>
            <a:ext cx="2097063" cy="646331"/>
          </a:xfrm>
          <a:prstGeom prst="rect">
            <a:avLst/>
          </a:prstGeom>
          <a:noFill/>
        </p:spPr>
        <p:txBody>
          <a:bodyPr wrap="square" rtlCol="0">
            <a:spAutoFit/>
          </a:bodyPr>
          <a:lstStyle/>
          <a:p>
            <a:pPr algn="ctr"/>
            <a:r>
              <a:rPr lang="en-US" sz="1200" dirty="0" smtClean="0"/>
              <a:t>The time period of events:</a:t>
            </a:r>
          </a:p>
          <a:p>
            <a:pPr marL="171450" indent="-171450" algn="ctr">
              <a:buFont typeface="Arial" charset="0"/>
              <a:buChar char="•"/>
            </a:pPr>
            <a:r>
              <a:rPr lang="en-US" sz="1200" dirty="0" smtClean="0"/>
              <a:t>Day in week</a:t>
            </a:r>
          </a:p>
          <a:p>
            <a:pPr marL="171450" indent="-171450" algn="ctr">
              <a:buFont typeface="Arial" charset="0"/>
              <a:buChar char="•"/>
            </a:pPr>
            <a:r>
              <a:rPr lang="en-US" sz="1200" dirty="0" smtClean="0"/>
              <a:t>Start Date: DD/MM</a:t>
            </a:r>
          </a:p>
        </p:txBody>
      </p:sp>
      <p:pic>
        <p:nvPicPr>
          <p:cNvPr id="54" name="Picture 5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04884" y="3883552"/>
            <a:ext cx="435208" cy="535709"/>
          </a:xfrm>
          <a:prstGeom prst="rect">
            <a:avLst/>
          </a:prstGeom>
        </p:spPr>
      </p:pic>
      <p:sp>
        <p:nvSpPr>
          <p:cNvPr id="55" name="TextBox 54"/>
          <p:cNvSpPr txBox="1"/>
          <p:nvPr/>
        </p:nvSpPr>
        <p:spPr>
          <a:xfrm>
            <a:off x="7068448" y="3972897"/>
            <a:ext cx="1533839" cy="400110"/>
          </a:xfrm>
          <a:prstGeom prst="rect">
            <a:avLst/>
          </a:prstGeom>
          <a:noFill/>
        </p:spPr>
        <p:txBody>
          <a:bodyPr wrap="square" rtlCol="0">
            <a:spAutoFit/>
          </a:bodyPr>
          <a:lstStyle/>
          <a:p>
            <a:pPr algn="ctr"/>
            <a:r>
              <a:rPr lang="en-US" sz="2000" b="1" dirty="0" smtClean="0"/>
              <a:t>Location</a:t>
            </a:r>
            <a:endParaRPr lang="en-US" sz="2000" b="1" dirty="0"/>
          </a:p>
        </p:txBody>
      </p:sp>
      <p:sp>
        <p:nvSpPr>
          <p:cNvPr id="56" name="TextBox 55"/>
          <p:cNvSpPr txBox="1"/>
          <p:nvPr/>
        </p:nvSpPr>
        <p:spPr>
          <a:xfrm>
            <a:off x="6875493" y="4444413"/>
            <a:ext cx="1850040" cy="646331"/>
          </a:xfrm>
          <a:prstGeom prst="rect">
            <a:avLst/>
          </a:prstGeom>
          <a:noFill/>
        </p:spPr>
        <p:txBody>
          <a:bodyPr wrap="square" rtlCol="0">
            <a:spAutoFit/>
          </a:bodyPr>
          <a:lstStyle/>
          <a:p>
            <a:pPr algn="ctr"/>
            <a:r>
              <a:rPr lang="en-US" sz="1200" dirty="0" smtClean="0"/>
              <a:t>The location of</a:t>
            </a:r>
            <a:r>
              <a:rPr lang="zh-CN" altLang="en-US" sz="1200" dirty="0" smtClean="0"/>
              <a:t> </a:t>
            </a:r>
            <a:r>
              <a:rPr lang="en-US" altLang="zh-CN" sz="1200" dirty="0" smtClean="0"/>
              <a:t>events:</a:t>
            </a:r>
          </a:p>
          <a:p>
            <a:pPr marL="171450" indent="-171450" algn="ctr">
              <a:buFont typeface="Arial" charset="0"/>
              <a:buChar char="•"/>
            </a:pPr>
            <a:r>
              <a:rPr lang="en-US" altLang="zh-CN" sz="1200" dirty="0" smtClean="0"/>
              <a:t>City, Country</a:t>
            </a:r>
          </a:p>
          <a:p>
            <a:pPr marL="171450" indent="-171450" algn="ctr">
              <a:buFont typeface="Arial" charset="0"/>
              <a:buChar char="•"/>
            </a:pPr>
            <a:r>
              <a:rPr lang="en-US" altLang="zh-CN" sz="1200" dirty="0" smtClean="0"/>
              <a:t>Time Zone</a:t>
            </a:r>
          </a:p>
        </p:txBody>
      </p:sp>
      <p:pic>
        <p:nvPicPr>
          <p:cNvPr id="57" name="Picture 56"/>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00419" y="5058888"/>
            <a:ext cx="469463" cy="469463"/>
          </a:xfrm>
          <a:prstGeom prst="rect">
            <a:avLst/>
          </a:prstGeom>
        </p:spPr>
      </p:pic>
      <p:sp>
        <p:nvSpPr>
          <p:cNvPr id="58" name="TextBox 57"/>
          <p:cNvSpPr txBox="1"/>
          <p:nvPr/>
        </p:nvSpPr>
        <p:spPr>
          <a:xfrm>
            <a:off x="7082270" y="5142889"/>
            <a:ext cx="1533839" cy="400110"/>
          </a:xfrm>
          <a:prstGeom prst="rect">
            <a:avLst/>
          </a:prstGeom>
          <a:noFill/>
        </p:spPr>
        <p:txBody>
          <a:bodyPr wrap="square" rtlCol="0">
            <a:spAutoFit/>
          </a:bodyPr>
          <a:lstStyle/>
          <a:p>
            <a:pPr algn="ctr"/>
            <a:r>
              <a:rPr lang="en-US" sz="2000" b="1" dirty="0" smtClean="0"/>
              <a:t>Category</a:t>
            </a:r>
            <a:endParaRPr lang="en-US" sz="2000" b="1" dirty="0"/>
          </a:p>
        </p:txBody>
      </p:sp>
      <p:sp>
        <p:nvSpPr>
          <p:cNvPr id="59" name="TextBox 58"/>
          <p:cNvSpPr txBox="1"/>
          <p:nvPr/>
        </p:nvSpPr>
        <p:spPr>
          <a:xfrm>
            <a:off x="6889778" y="5544621"/>
            <a:ext cx="1850040" cy="276999"/>
          </a:xfrm>
          <a:prstGeom prst="rect">
            <a:avLst/>
          </a:prstGeom>
          <a:noFill/>
        </p:spPr>
        <p:txBody>
          <a:bodyPr wrap="square" rtlCol="0">
            <a:spAutoFit/>
          </a:bodyPr>
          <a:lstStyle/>
          <a:p>
            <a:pPr algn="ctr"/>
            <a:r>
              <a:rPr lang="en-US" sz="1200" dirty="0" smtClean="0"/>
              <a:t>N.A.</a:t>
            </a:r>
          </a:p>
        </p:txBody>
      </p:sp>
      <p:sp>
        <p:nvSpPr>
          <p:cNvPr id="61" name="Rectangle 60"/>
          <p:cNvSpPr/>
          <p:nvPr/>
        </p:nvSpPr>
        <p:spPr>
          <a:xfrm>
            <a:off x="6704037" y="1990971"/>
            <a:ext cx="1779309" cy="529070"/>
          </a:xfrm>
          <a:prstGeom prst="rect">
            <a:avLst/>
          </a:prstGeom>
          <a:solidFill>
            <a:schemeClr val="accent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Characteristics</a:t>
            </a:r>
            <a:endParaRPr lang="en-US" b="1" dirty="0"/>
          </a:p>
        </p:txBody>
      </p:sp>
      <p:sp>
        <p:nvSpPr>
          <p:cNvPr id="40" name="Freeform 15"/>
          <p:cNvSpPr>
            <a:spLocks/>
          </p:cNvSpPr>
          <p:nvPr/>
        </p:nvSpPr>
        <p:spPr bwMode="auto">
          <a:xfrm rot="16200000" flipH="1" flipV="1">
            <a:off x="4152897" y="4165483"/>
            <a:ext cx="1316575" cy="1462555"/>
          </a:xfrm>
          <a:custGeom>
            <a:avLst/>
            <a:gdLst>
              <a:gd name="T0" fmla="*/ 0 w 820"/>
              <a:gd name="T1" fmla="*/ 0 h 819"/>
              <a:gd name="T2" fmla="*/ 0 w 820"/>
              <a:gd name="T3" fmla="*/ 1993900 h 819"/>
              <a:gd name="T4" fmla="*/ 1812925 w 820"/>
              <a:gd name="T5" fmla="*/ 1993900 h 819"/>
              <a:gd name="T6" fmla="*/ 0 60000 65536"/>
              <a:gd name="T7" fmla="*/ 0 60000 65536"/>
              <a:gd name="T8" fmla="*/ 0 60000 65536"/>
              <a:gd name="T9" fmla="*/ 0 w 820"/>
              <a:gd name="T10" fmla="*/ 0 h 819"/>
              <a:gd name="T11" fmla="*/ 820 w 820"/>
              <a:gd name="T12" fmla="*/ 819 h 819"/>
            </a:gdLst>
            <a:ahLst/>
            <a:cxnLst>
              <a:cxn ang="T6">
                <a:pos x="T0" y="T1"/>
              </a:cxn>
              <a:cxn ang="T7">
                <a:pos x="T2" y="T3"/>
              </a:cxn>
              <a:cxn ang="T8">
                <a:pos x="T4" y="T5"/>
              </a:cxn>
            </a:cxnLst>
            <a:rect l="T9" t="T10" r="T11" b="T12"/>
            <a:pathLst>
              <a:path w="820" h="819">
                <a:moveTo>
                  <a:pt x="0" y="0"/>
                </a:moveTo>
                <a:lnTo>
                  <a:pt x="0" y="819"/>
                </a:lnTo>
                <a:lnTo>
                  <a:pt x="820" y="819"/>
                </a:lnTo>
              </a:path>
            </a:pathLst>
          </a:custGeom>
          <a:noFill/>
          <a:ln w="22225" cap="flat" cmpd="sng">
            <a:solidFill>
              <a:schemeClr val="accent1"/>
            </a:solidFill>
            <a:prstDash val="solid"/>
            <a:round/>
            <a:headEnd/>
            <a:tailEnd/>
          </a:ln>
          <a:extLst/>
        </p:spPr>
        <p:txBody>
          <a:bodyPr wrap="none" lIns="0" tIns="0" rIns="0" bIns="0" anchor="ctr"/>
          <a:lstStyle/>
          <a:p>
            <a:endParaRPr lang="en-US"/>
          </a:p>
        </p:txBody>
      </p:sp>
      <p:sp>
        <p:nvSpPr>
          <p:cNvPr id="41" name="Freeform 13"/>
          <p:cNvSpPr>
            <a:spLocks/>
          </p:cNvSpPr>
          <p:nvPr/>
        </p:nvSpPr>
        <p:spPr bwMode="auto">
          <a:xfrm rot="16200000">
            <a:off x="507401" y="4051340"/>
            <a:ext cx="1370560" cy="1785284"/>
          </a:xfrm>
          <a:custGeom>
            <a:avLst/>
            <a:gdLst>
              <a:gd name="T0" fmla="*/ 0 w 820"/>
              <a:gd name="T1" fmla="*/ 0 h 819"/>
              <a:gd name="T2" fmla="*/ 0 w 820"/>
              <a:gd name="T3" fmla="*/ 1993900 h 819"/>
              <a:gd name="T4" fmla="*/ 1819275 w 820"/>
              <a:gd name="T5" fmla="*/ 1993900 h 819"/>
              <a:gd name="T6" fmla="*/ 0 60000 65536"/>
              <a:gd name="T7" fmla="*/ 0 60000 65536"/>
              <a:gd name="T8" fmla="*/ 0 60000 65536"/>
              <a:gd name="T9" fmla="*/ 0 w 820"/>
              <a:gd name="T10" fmla="*/ 0 h 819"/>
              <a:gd name="T11" fmla="*/ 820 w 820"/>
              <a:gd name="T12" fmla="*/ 819 h 819"/>
            </a:gdLst>
            <a:ahLst/>
            <a:cxnLst>
              <a:cxn ang="T6">
                <a:pos x="T0" y="T1"/>
              </a:cxn>
              <a:cxn ang="T7">
                <a:pos x="T2" y="T3"/>
              </a:cxn>
              <a:cxn ang="T8">
                <a:pos x="T4" y="T5"/>
              </a:cxn>
            </a:cxnLst>
            <a:rect l="T9" t="T10" r="T11" b="T12"/>
            <a:pathLst>
              <a:path w="820" h="819">
                <a:moveTo>
                  <a:pt x="0" y="0"/>
                </a:moveTo>
                <a:lnTo>
                  <a:pt x="0" y="819"/>
                </a:lnTo>
                <a:lnTo>
                  <a:pt x="820" y="819"/>
                </a:lnTo>
              </a:path>
            </a:pathLst>
          </a:custGeom>
          <a:noFill/>
          <a:ln w="22225" cap="flat" cmpd="sng">
            <a:solidFill>
              <a:schemeClr val="accent1"/>
            </a:solidFill>
            <a:prstDash val="solid"/>
            <a:round/>
            <a:headEnd/>
            <a:tailEnd/>
          </a:ln>
          <a:extLst/>
        </p:spPr>
        <p:txBody>
          <a:bodyPr wrap="none" lIns="0" tIns="0" rIns="0" bIns="0" anchor="ctr"/>
          <a:lstStyle/>
          <a:p>
            <a:endParaRPr lang="en-US"/>
          </a:p>
        </p:txBody>
      </p:sp>
      <p:sp>
        <p:nvSpPr>
          <p:cNvPr id="42" name="Rectangle 5"/>
          <p:cNvSpPr>
            <a:spLocks noChangeArrowheads="1"/>
          </p:cNvSpPr>
          <p:nvPr/>
        </p:nvSpPr>
        <p:spPr bwMode="auto">
          <a:xfrm>
            <a:off x="4155981" y="4338758"/>
            <a:ext cx="249620" cy="262236"/>
          </a:xfrm>
          <a:prstGeom prst="rect">
            <a:avLst/>
          </a:prstGeom>
          <a:solidFill>
            <a:schemeClr val="accent1"/>
          </a:solidFill>
          <a:ln w="6350">
            <a:noFill/>
            <a:miter lim="800000"/>
            <a:headEnd/>
            <a:tailEnd/>
          </a:ln>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zh-CN" altLang="en-US" sz="1100" dirty="0">
                <a:solidFill>
                  <a:schemeClr val="bg1"/>
                </a:solidFill>
              </a:rPr>
              <a:t>3</a:t>
            </a:r>
          </a:p>
        </p:txBody>
      </p:sp>
      <p:sp>
        <p:nvSpPr>
          <p:cNvPr id="43" name="Rectangle 5"/>
          <p:cNvSpPr>
            <a:spLocks noChangeArrowheads="1"/>
          </p:cNvSpPr>
          <p:nvPr/>
        </p:nvSpPr>
        <p:spPr bwMode="auto">
          <a:xfrm>
            <a:off x="1756879" y="5227328"/>
            <a:ext cx="249620" cy="262236"/>
          </a:xfrm>
          <a:prstGeom prst="rect">
            <a:avLst/>
          </a:prstGeom>
          <a:solidFill>
            <a:schemeClr val="accent1"/>
          </a:solidFill>
          <a:ln w="6350">
            <a:noFill/>
            <a:miter lim="800000"/>
            <a:headEnd/>
            <a:tailEnd/>
          </a:ln>
        </p:spPr>
        <p:txBody>
          <a:bodyPr wrap="none" lIns="0" tIns="0" rIns="0" bIns="0" anchor="ct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100" dirty="0">
                <a:solidFill>
                  <a:schemeClr val="bg1"/>
                </a:solidFill>
              </a:rPr>
              <a:t>5</a:t>
            </a:r>
            <a:endParaRPr lang="zh-CN" altLang="en-US" sz="1100" dirty="0">
              <a:solidFill>
                <a:schemeClr val="bg1"/>
              </a:solidFill>
            </a:endParaRPr>
          </a:p>
        </p:txBody>
      </p:sp>
      <p:sp>
        <p:nvSpPr>
          <p:cNvPr id="44" name="Text Box 8"/>
          <p:cNvSpPr txBox="1">
            <a:spLocks noChangeArrowheads="1"/>
          </p:cNvSpPr>
          <p:nvPr/>
        </p:nvSpPr>
        <p:spPr bwMode="auto">
          <a:xfrm>
            <a:off x="4423047" y="4341087"/>
            <a:ext cx="12822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squar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smtClean="0"/>
              <a:t>Super Users</a:t>
            </a:r>
            <a:endParaRPr lang="en-US" altLang="zh-CN" sz="1600" dirty="0"/>
          </a:p>
        </p:txBody>
      </p:sp>
      <p:sp>
        <p:nvSpPr>
          <p:cNvPr id="45" name="TextBox 30"/>
          <p:cNvSpPr txBox="1"/>
          <p:nvPr/>
        </p:nvSpPr>
        <p:spPr>
          <a:xfrm>
            <a:off x="4224441" y="4724049"/>
            <a:ext cx="1450241" cy="830997"/>
          </a:xfrm>
          <a:prstGeom prst="rect">
            <a:avLst/>
          </a:prstGeom>
          <a:noFill/>
        </p:spPr>
        <p:txBody>
          <a:bodyPr wrap="square" rtlCol="0">
            <a:spAutoFit/>
          </a:bodyPr>
          <a:lstStyle/>
          <a:p>
            <a:pPr algn="ctr"/>
            <a:r>
              <a:rPr lang="en-US" sz="1200" dirty="0" smtClean="0"/>
              <a:t>The top 25% subscribers in term of calendar view</a:t>
            </a:r>
            <a:endParaRPr lang="en-US" sz="1200" dirty="0"/>
          </a:p>
        </p:txBody>
      </p:sp>
      <p:sp>
        <p:nvSpPr>
          <p:cNvPr id="46" name="Text Box 9"/>
          <p:cNvSpPr txBox="1">
            <a:spLocks noChangeArrowheads="1"/>
          </p:cNvSpPr>
          <p:nvPr/>
        </p:nvSpPr>
        <p:spPr bwMode="auto">
          <a:xfrm>
            <a:off x="342089" y="5227328"/>
            <a:ext cx="13449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wrap="none" lIns="0" tIns="0" rIns="0" bIns="0" anchor="ctr">
            <a:spAutoFit/>
          </a:bodyPr>
          <a:lstStyle>
            <a:lvl1pPr>
              <a:defRPr sz="1300" b="1">
                <a:solidFill>
                  <a:srgbClr val="000000"/>
                </a:solidFill>
                <a:latin typeface="Arial" charset="0"/>
                <a:ea typeface="宋体" charset="0"/>
              </a:defRPr>
            </a:lvl1pPr>
            <a:lvl2pPr marL="742950" indent="-285750">
              <a:defRPr sz="1300" b="1">
                <a:solidFill>
                  <a:srgbClr val="000000"/>
                </a:solidFill>
                <a:latin typeface="Arial" charset="0"/>
                <a:ea typeface="宋体" charset="0"/>
              </a:defRPr>
            </a:lvl2pPr>
            <a:lvl3pPr marL="1143000" indent="-228600">
              <a:defRPr sz="1300" b="1">
                <a:solidFill>
                  <a:srgbClr val="000000"/>
                </a:solidFill>
                <a:latin typeface="Arial" charset="0"/>
                <a:ea typeface="宋体" charset="0"/>
              </a:defRPr>
            </a:lvl3pPr>
            <a:lvl4pPr marL="1600200" indent="-228600">
              <a:defRPr sz="1300" b="1">
                <a:solidFill>
                  <a:srgbClr val="000000"/>
                </a:solidFill>
                <a:latin typeface="Arial" charset="0"/>
                <a:ea typeface="宋体" charset="0"/>
              </a:defRPr>
            </a:lvl4pPr>
            <a:lvl5pPr marL="2057400" indent="-228600">
              <a:defRPr sz="1300" b="1">
                <a:solidFill>
                  <a:srgbClr val="000000"/>
                </a:solidFill>
                <a:latin typeface="Arial" charset="0"/>
                <a:ea typeface="宋体" charset="0"/>
              </a:defRPr>
            </a:lvl5pPr>
            <a:lvl6pPr marL="2514600" indent="-228600" eaLnBrk="0" fontAlgn="base" hangingPunct="0">
              <a:spcBef>
                <a:spcPct val="0"/>
              </a:spcBef>
              <a:spcAft>
                <a:spcPct val="0"/>
              </a:spcAft>
              <a:defRPr sz="1300" b="1">
                <a:solidFill>
                  <a:srgbClr val="000000"/>
                </a:solidFill>
                <a:latin typeface="Arial" charset="0"/>
                <a:ea typeface="宋体" charset="0"/>
              </a:defRPr>
            </a:lvl6pPr>
            <a:lvl7pPr marL="2971800" indent="-228600" eaLnBrk="0" fontAlgn="base" hangingPunct="0">
              <a:spcBef>
                <a:spcPct val="0"/>
              </a:spcBef>
              <a:spcAft>
                <a:spcPct val="0"/>
              </a:spcAft>
              <a:defRPr sz="1300" b="1">
                <a:solidFill>
                  <a:srgbClr val="000000"/>
                </a:solidFill>
                <a:latin typeface="Arial" charset="0"/>
                <a:ea typeface="宋体" charset="0"/>
              </a:defRPr>
            </a:lvl7pPr>
            <a:lvl8pPr marL="3429000" indent="-228600" eaLnBrk="0" fontAlgn="base" hangingPunct="0">
              <a:spcBef>
                <a:spcPct val="0"/>
              </a:spcBef>
              <a:spcAft>
                <a:spcPct val="0"/>
              </a:spcAft>
              <a:defRPr sz="1300" b="1">
                <a:solidFill>
                  <a:srgbClr val="000000"/>
                </a:solidFill>
                <a:latin typeface="Arial" charset="0"/>
                <a:ea typeface="宋体" charset="0"/>
              </a:defRPr>
            </a:lvl8pPr>
            <a:lvl9pPr marL="3886200" indent="-228600" eaLnBrk="0" fontAlgn="base" hangingPunct="0">
              <a:spcBef>
                <a:spcPct val="0"/>
              </a:spcBef>
              <a:spcAft>
                <a:spcPct val="0"/>
              </a:spcAft>
              <a:defRPr sz="1300" b="1">
                <a:solidFill>
                  <a:srgbClr val="000000"/>
                </a:solidFill>
                <a:latin typeface="Arial" charset="0"/>
                <a:ea typeface="宋体" charset="0"/>
              </a:defRPr>
            </a:lvl9pPr>
          </a:lstStyle>
          <a:p>
            <a:pPr algn="ctr"/>
            <a:r>
              <a:rPr lang="en-US" altLang="zh-CN" sz="1600" dirty="0" smtClean="0"/>
              <a:t>Social Shares</a:t>
            </a:r>
            <a:endParaRPr lang="en-US" altLang="zh-CN" sz="1600" dirty="0"/>
          </a:p>
        </p:txBody>
      </p:sp>
      <p:sp>
        <p:nvSpPr>
          <p:cNvPr id="47" name="TextBox 31"/>
          <p:cNvSpPr txBox="1"/>
          <p:nvPr/>
        </p:nvSpPr>
        <p:spPr>
          <a:xfrm rot="2105">
            <a:off x="184281" y="4512303"/>
            <a:ext cx="1823778" cy="646331"/>
          </a:xfrm>
          <a:prstGeom prst="rect">
            <a:avLst/>
          </a:prstGeom>
          <a:noFill/>
        </p:spPr>
        <p:txBody>
          <a:bodyPr wrap="square" rtlCol="0">
            <a:spAutoFit/>
          </a:bodyPr>
          <a:lstStyle/>
          <a:p>
            <a:pPr algn="ctr"/>
            <a:r>
              <a:rPr lang="en-US" sz="1200" dirty="0" smtClean="0"/>
              <a:t>The total number of times that the event is shared on social media</a:t>
            </a:r>
            <a:endParaRPr lang="en-US" sz="1200" dirty="0"/>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49" name="TextBox 48"/>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7</a:t>
            </a:fld>
            <a:endParaRPr lang="en-US"/>
          </a:p>
        </p:txBody>
      </p:sp>
    </p:spTree>
    <p:extLst>
      <p:ext uri="{BB962C8B-B14F-4D97-AF65-F5344CB8AC3E}">
        <p14:creationId xmlns:p14="http://schemas.microsoft.com/office/powerpoint/2010/main" val="60930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dissolve">
                                      <p:cBhvr>
                                        <p:cTn id="28" dur="500"/>
                                        <p:tgtEl>
                                          <p:spTgt spid="3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dissolve">
                                      <p:cBhvr>
                                        <p:cTn id="40" dur="500"/>
                                        <p:tgtEl>
                                          <p:spTgt spid="4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dissolve">
                                      <p:cBhvr>
                                        <p:cTn id="43" dur="500"/>
                                        <p:tgtEl>
                                          <p:spTgt spid="44"/>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dissolve">
                                      <p:cBhvr>
                                        <p:cTn id="46" dur="500"/>
                                        <p:tgtEl>
                                          <p:spTgt spid="4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ssolve">
                                      <p:cBhvr>
                                        <p:cTn id="52" dur="500"/>
                                        <p:tgtEl>
                                          <p:spTgt spid="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500"/>
                                        <p:tgtEl>
                                          <p:spTgt spid="2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dissolve">
                                      <p:cBhvr>
                                        <p:cTn id="61" dur="500"/>
                                        <p:tgtEl>
                                          <p:spTgt spid="4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dissolve">
                                      <p:cBhvr>
                                        <p:cTn id="64" dur="500"/>
                                        <p:tgtEl>
                                          <p:spTgt spid="4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dissolve">
                                      <p:cBhvr>
                                        <p:cTn id="67" dur="500"/>
                                        <p:tgtEl>
                                          <p:spTgt spid="4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dissolve">
                                      <p:cBhvr>
                                        <p:cTn id="70" dur="500"/>
                                        <p:tgtEl>
                                          <p:spTgt spid="4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dissolve">
                                      <p:cBhvr>
                                        <p:cTn id="73" dur="500"/>
                                        <p:tgtEl>
                                          <p:spTgt spid="27"/>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dissolve">
                                      <p:cBhvr>
                                        <p:cTn id="76" dur="500"/>
                                        <p:tgtEl>
                                          <p:spTgt spid="1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dissolve">
                                      <p:cBhvr>
                                        <p:cTn id="79" dur="500"/>
                                        <p:tgtEl>
                                          <p:spTgt spid="24"/>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p:bldP spid="22" grpId="0"/>
      <p:bldP spid="23" grpId="0"/>
      <p:bldP spid="24" grpId="0"/>
      <p:bldP spid="25" grpId="0" animBg="1"/>
      <p:bldP spid="26" grpId="0" animBg="1"/>
      <p:bldP spid="27" grpId="0" animBg="1"/>
      <p:bldP spid="28" grpId="0" animBg="1"/>
      <p:bldP spid="30" grpId="0"/>
      <p:bldP spid="31" grpId="0"/>
      <p:bldP spid="32" grpId="0"/>
      <p:bldP spid="33" grpId="0"/>
      <p:bldP spid="34" grpId="0" animBg="1"/>
      <p:bldP spid="35" grpId="0" animBg="1"/>
      <p:bldP spid="50" grpId="0" animBg="1"/>
      <p:bldP spid="40" grpId="0" animBg="1"/>
      <p:bldP spid="41" grpId="0" animBg="1"/>
      <p:bldP spid="42" grpId="0" animBg="1"/>
      <p:bldP spid="43" grpId="0" animBg="1"/>
      <p:bldP spid="44" grpId="0"/>
      <p:bldP spid="45"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2</a:t>
            </a:r>
            <a:endParaRPr lang="en-US" sz="1500" dirty="0"/>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Methodology</a:t>
            </a:r>
            <a:endParaRPr lang="en-US" sz="1500" dirty="0"/>
          </a:p>
        </p:txBody>
      </p:sp>
      <p:sp>
        <p:nvSpPr>
          <p:cNvPr id="8" name="TextBox 7"/>
          <p:cNvSpPr txBox="1"/>
          <p:nvPr/>
        </p:nvSpPr>
        <p:spPr>
          <a:xfrm>
            <a:off x="550559" y="1012138"/>
            <a:ext cx="8000020" cy="646331"/>
          </a:xfrm>
          <a:prstGeom prst="rect">
            <a:avLst/>
          </a:prstGeom>
          <a:noFill/>
        </p:spPr>
        <p:txBody>
          <a:bodyPr wrap="square" rtlCol="0">
            <a:spAutoFit/>
          </a:bodyPr>
          <a:lstStyle/>
          <a:p>
            <a:r>
              <a:rPr lang="en-US" dirty="0" smtClean="0"/>
              <a:t>Clustering Technique: K-Means will determine which events should be grouped and </a:t>
            </a:r>
            <a:r>
              <a:rPr lang="en-US" smtClean="0"/>
              <a:t>categorized together</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 name="Oval 3">
            <a:hlinkClick r:id="rId4"/>
          </p:cNvPr>
          <p:cNvSpPr/>
          <p:nvPr/>
        </p:nvSpPr>
        <p:spPr>
          <a:xfrm>
            <a:off x="1678852" y="2805081"/>
            <a:ext cx="2237218" cy="2307614"/>
          </a:xfrm>
          <a:prstGeom prst="ellipse">
            <a:avLst/>
          </a:prstGeom>
          <a:solidFill>
            <a:schemeClr val="accent2"/>
          </a:solidFill>
          <a:ln>
            <a:noFill/>
          </a:ln>
          <a:effectLst>
            <a:outerShdw blurRad="50800" dist="76200" dir="2700000" algn="tl" rotWithShape="0">
              <a:prstClr val="black">
                <a:alpha val="40000"/>
              </a:prst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b="1" dirty="0" smtClean="0"/>
              <a:t>K-Means</a:t>
            </a:r>
            <a:r>
              <a:rPr lang="en-US" sz="1400" dirty="0" smtClean="0"/>
              <a:t> </a:t>
            </a:r>
          </a:p>
          <a:p>
            <a:pPr algn="ctr"/>
            <a:endParaRPr lang="en-US" sz="500" dirty="0" smtClean="0"/>
          </a:p>
          <a:p>
            <a:pPr algn="ctr"/>
            <a:r>
              <a:rPr lang="en-US" sz="1400" dirty="0" smtClean="0"/>
              <a:t>(an unsupervised clustering algorithm)</a:t>
            </a:r>
            <a:endParaRPr lang="en-US" sz="1400" dirty="0"/>
          </a:p>
        </p:txBody>
      </p:sp>
      <p:grpSp>
        <p:nvGrpSpPr>
          <p:cNvPr id="30" name="Group 29"/>
          <p:cNvGrpSpPr/>
          <p:nvPr/>
        </p:nvGrpSpPr>
        <p:grpSpPr>
          <a:xfrm>
            <a:off x="565369" y="2058690"/>
            <a:ext cx="3053849" cy="3280894"/>
            <a:chOff x="2356587" y="2083742"/>
            <a:chExt cx="3053849" cy="3280894"/>
          </a:xfrm>
        </p:grpSpPr>
        <p:cxnSp>
          <p:nvCxnSpPr>
            <p:cNvPr id="18" name="Straight Connector 17"/>
            <p:cNvCxnSpPr/>
            <p:nvPr/>
          </p:nvCxnSpPr>
          <p:spPr>
            <a:xfrm>
              <a:off x="2356587" y="2083742"/>
              <a:ext cx="215074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363969" y="2083742"/>
              <a:ext cx="0" cy="1788171"/>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507333" y="2083742"/>
              <a:ext cx="0" cy="60284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356587" y="3871913"/>
              <a:ext cx="80870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Arc 28"/>
            <p:cNvSpPr/>
            <p:nvPr/>
          </p:nvSpPr>
          <p:spPr>
            <a:xfrm rot="16711205">
              <a:off x="2926351" y="2880551"/>
              <a:ext cx="2706979" cy="2261191"/>
            </a:xfrm>
            <a:prstGeom prst="arc">
              <a:avLst>
                <a:gd name="adj1" fmla="val 16114337"/>
                <a:gd name="adj2" fmla="val 10297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8" name="Group 67"/>
          <p:cNvGrpSpPr/>
          <p:nvPr/>
        </p:nvGrpSpPr>
        <p:grpSpPr>
          <a:xfrm flipV="1">
            <a:off x="580134" y="2567552"/>
            <a:ext cx="3053849" cy="3280894"/>
            <a:chOff x="2356587" y="2083742"/>
            <a:chExt cx="3053849" cy="3280894"/>
          </a:xfrm>
        </p:grpSpPr>
        <p:cxnSp>
          <p:nvCxnSpPr>
            <p:cNvPr id="72" name="Straight Connector 71"/>
            <p:cNvCxnSpPr/>
            <p:nvPr/>
          </p:nvCxnSpPr>
          <p:spPr>
            <a:xfrm>
              <a:off x="2356587" y="2083742"/>
              <a:ext cx="215074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2363969" y="2083742"/>
              <a:ext cx="0" cy="1788171"/>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07333" y="2083742"/>
              <a:ext cx="0" cy="60284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356587" y="3871913"/>
              <a:ext cx="80870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Arc 76"/>
            <p:cNvSpPr/>
            <p:nvPr/>
          </p:nvSpPr>
          <p:spPr>
            <a:xfrm rot="16711205">
              <a:off x="2926351" y="2880551"/>
              <a:ext cx="2706979" cy="2261191"/>
            </a:xfrm>
            <a:prstGeom prst="arc">
              <a:avLst>
                <a:gd name="adj1" fmla="val 16114337"/>
                <a:gd name="adj2" fmla="val 10297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78" name="Group 77"/>
          <p:cNvGrpSpPr/>
          <p:nvPr/>
        </p:nvGrpSpPr>
        <p:grpSpPr>
          <a:xfrm flipH="1">
            <a:off x="1956536" y="2068584"/>
            <a:ext cx="3053849" cy="3280894"/>
            <a:chOff x="2356587" y="2083742"/>
            <a:chExt cx="3053849" cy="3280894"/>
          </a:xfrm>
        </p:grpSpPr>
        <p:cxnSp>
          <p:nvCxnSpPr>
            <p:cNvPr id="79" name="Straight Connector 78"/>
            <p:cNvCxnSpPr/>
            <p:nvPr/>
          </p:nvCxnSpPr>
          <p:spPr>
            <a:xfrm>
              <a:off x="2356587" y="2083742"/>
              <a:ext cx="215074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363969" y="2083742"/>
              <a:ext cx="0" cy="1788171"/>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507333" y="2083742"/>
              <a:ext cx="0" cy="60284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356587" y="3871913"/>
              <a:ext cx="80870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Arc 82"/>
            <p:cNvSpPr/>
            <p:nvPr/>
          </p:nvSpPr>
          <p:spPr>
            <a:xfrm rot="16711205">
              <a:off x="2926351" y="2880551"/>
              <a:ext cx="2706979" cy="2261191"/>
            </a:xfrm>
            <a:prstGeom prst="arc">
              <a:avLst>
                <a:gd name="adj1" fmla="val 16114337"/>
                <a:gd name="adj2" fmla="val 10297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5" name="Group 84"/>
          <p:cNvGrpSpPr/>
          <p:nvPr/>
        </p:nvGrpSpPr>
        <p:grpSpPr>
          <a:xfrm flipH="1" flipV="1">
            <a:off x="1962801" y="2565588"/>
            <a:ext cx="3053849" cy="3280894"/>
            <a:chOff x="2356587" y="2083742"/>
            <a:chExt cx="3053849" cy="3280894"/>
          </a:xfrm>
        </p:grpSpPr>
        <p:cxnSp>
          <p:nvCxnSpPr>
            <p:cNvPr id="86" name="Straight Connector 85"/>
            <p:cNvCxnSpPr/>
            <p:nvPr/>
          </p:nvCxnSpPr>
          <p:spPr>
            <a:xfrm>
              <a:off x="2356587" y="2083742"/>
              <a:ext cx="215074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363969" y="2083742"/>
              <a:ext cx="0" cy="1788171"/>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4507333" y="2083742"/>
              <a:ext cx="0" cy="602847"/>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356587" y="3871913"/>
              <a:ext cx="808708"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1" name="Arc 90"/>
            <p:cNvSpPr/>
            <p:nvPr/>
          </p:nvSpPr>
          <p:spPr>
            <a:xfrm rot="16711205">
              <a:off x="2926351" y="2880551"/>
              <a:ext cx="2706979" cy="2261191"/>
            </a:xfrm>
            <a:prstGeom prst="arc">
              <a:avLst>
                <a:gd name="adj1" fmla="val 16114337"/>
                <a:gd name="adj2" fmla="val 102979"/>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1" name="TextBox 30"/>
          <p:cNvSpPr txBox="1"/>
          <p:nvPr/>
        </p:nvSpPr>
        <p:spPr>
          <a:xfrm>
            <a:off x="687837" y="2145433"/>
            <a:ext cx="1677256" cy="1723549"/>
          </a:xfrm>
          <a:prstGeom prst="rect">
            <a:avLst/>
          </a:prstGeom>
          <a:noFill/>
        </p:spPr>
        <p:txBody>
          <a:bodyPr wrap="square" rtlCol="0">
            <a:spAutoFit/>
          </a:bodyPr>
          <a:lstStyle/>
          <a:p>
            <a:r>
              <a:rPr lang="en-US" sz="1400" b="1" dirty="0" smtClean="0">
                <a:solidFill>
                  <a:schemeClr val="accent2"/>
                </a:solidFill>
              </a:rPr>
              <a:t>Unsupervised</a:t>
            </a:r>
            <a:endParaRPr lang="en-US" sz="1400" dirty="0" smtClean="0">
              <a:sym typeface="Wingdings"/>
            </a:endParaRPr>
          </a:p>
          <a:p>
            <a:endParaRPr lang="en-US" sz="800" dirty="0">
              <a:sym typeface="Wingdings"/>
            </a:endParaRPr>
          </a:p>
          <a:p>
            <a:r>
              <a:rPr lang="en-US" sz="1400" dirty="0">
                <a:sym typeface="Wingdings"/>
              </a:rPr>
              <a:t>N</a:t>
            </a:r>
            <a:r>
              <a:rPr lang="en-US" sz="1400" dirty="0" smtClean="0">
                <a:sym typeface="Wingdings"/>
              </a:rPr>
              <a:t>o pre-existing category </a:t>
            </a:r>
          </a:p>
          <a:p>
            <a:r>
              <a:rPr lang="en-US" sz="1400" dirty="0" smtClean="0">
                <a:sym typeface="Wingdings"/>
              </a:rPr>
              <a:t>labelled </a:t>
            </a:r>
          </a:p>
          <a:p>
            <a:r>
              <a:rPr lang="en-US" sz="1400" dirty="0" smtClean="0">
                <a:sym typeface="Wingdings"/>
              </a:rPr>
              <a:t>to </a:t>
            </a:r>
          </a:p>
          <a:p>
            <a:r>
              <a:rPr lang="en-US" sz="1400" dirty="0" smtClean="0">
                <a:sym typeface="Wingdings"/>
              </a:rPr>
              <a:t>each </a:t>
            </a:r>
          </a:p>
          <a:p>
            <a:r>
              <a:rPr lang="en-US" sz="1400" dirty="0" smtClean="0">
                <a:sym typeface="Wingdings"/>
              </a:rPr>
              <a:t>event</a:t>
            </a:r>
            <a:endParaRPr lang="en-US" sz="1400" dirty="0"/>
          </a:p>
        </p:txBody>
      </p:sp>
      <p:sp>
        <p:nvSpPr>
          <p:cNvPr id="92" name="TextBox 91"/>
          <p:cNvSpPr txBox="1"/>
          <p:nvPr/>
        </p:nvSpPr>
        <p:spPr>
          <a:xfrm>
            <a:off x="619969" y="4560731"/>
            <a:ext cx="1939179" cy="1292662"/>
          </a:xfrm>
          <a:prstGeom prst="rect">
            <a:avLst/>
          </a:prstGeom>
          <a:noFill/>
        </p:spPr>
        <p:txBody>
          <a:bodyPr wrap="square" rtlCol="0">
            <a:spAutoFit/>
          </a:bodyPr>
          <a:lstStyle/>
          <a:p>
            <a:r>
              <a:rPr lang="en-US" sz="1400" b="1" dirty="0" smtClean="0">
                <a:solidFill>
                  <a:schemeClr val="accent2"/>
                </a:solidFill>
              </a:rPr>
              <a:t>K-Means</a:t>
            </a:r>
          </a:p>
          <a:p>
            <a:endParaRPr lang="en-US" sz="800" dirty="0">
              <a:solidFill>
                <a:schemeClr val="accent2"/>
              </a:solidFill>
            </a:endParaRPr>
          </a:p>
          <a:p>
            <a:r>
              <a:rPr lang="en-US" sz="1400" dirty="0" smtClean="0"/>
              <a:t>To partition </a:t>
            </a:r>
          </a:p>
          <a:p>
            <a:r>
              <a:rPr lang="en-US" sz="1400" dirty="0" smtClean="0"/>
              <a:t>events with similar characteristics </a:t>
            </a:r>
          </a:p>
          <a:p>
            <a:r>
              <a:rPr lang="en-US" sz="1400" dirty="0" smtClean="0"/>
              <a:t>into K-Sets</a:t>
            </a:r>
            <a:endParaRPr lang="en-US" sz="1400" dirty="0"/>
          </a:p>
        </p:txBody>
      </p:sp>
      <p:sp>
        <p:nvSpPr>
          <p:cNvPr id="95" name="TextBox 94"/>
          <p:cNvSpPr txBox="1"/>
          <p:nvPr/>
        </p:nvSpPr>
        <p:spPr>
          <a:xfrm>
            <a:off x="3223797" y="2147095"/>
            <a:ext cx="1754815" cy="1508105"/>
          </a:xfrm>
          <a:prstGeom prst="rect">
            <a:avLst/>
          </a:prstGeom>
          <a:noFill/>
        </p:spPr>
        <p:txBody>
          <a:bodyPr wrap="square" rtlCol="0">
            <a:spAutoFit/>
          </a:bodyPr>
          <a:lstStyle/>
          <a:p>
            <a:pPr algn="r"/>
            <a:r>
              <a:rPr lang="en-US" sz="1400" b="1" dirty="0" smtClean="0">
                <a:solidFill>
                  <a:schemeClr val="accent2"/>
                </a:solidFill>
              </a:rPr>
              <a:t>K-Prototypes</a:t>
            </a:r>
            <a:endParaRPr lang="en-US" sz="1400" dirty="0"/>
          </a:p>
          <a:p>
            <a:pPr algn="r"/>
            <a:endParaRPr lang="en-US" sz="800" dirty="0">
              <a:sym typeface="Wingdings"/>
            </a:endParaRPr>
          </a:p>
          <a:p>
            <a:pPr algn="r"/>
            <a:r>
              <a:rPr lang="en-US" sz="1400" dirty="0" smtClean="0">
                <a:sym typeface="Wingdings"/>
              </a:rPr>
              <a:t>Better handle </a:t>
            </a:r>
          </a:p>
          <a:p>
            <a:pPr algn="r"/>
            <a:r>
              <a:rPr lang="en-US" sz="1400" dirty="0" smtClean="0">
                <a:sym typeface="Wingdings"/>
              </a:rPr>
              <a:t>categorical </a:t>
            </a:r>
          </a:p>
          <a:p>
            <a:pPr algn="r"/>
            <a:r>
              <a:rPr lang="en-US" sz="1400" dirty="0" smtClean="0">
                <a:sym typeface="Wingdings"/>
              </a:rPr>
              <a:t>and </a:t>
            </a:r>
          </a:p>
          <a:p>
            <a:pPr algn="r"/>
            <a:r>
              <a:rPr lang="en-US" sz="1400" dirty="0" smtClean="0">
                <a:sym typeface="Wingdings"/>
              </a:rPr>
              <a:t>numerical</a:t>
            </a:r>
          </a:p>
          <a:p>
            <a:pPr algn="r"/>
            <a:r>
              <a:rPr lang="en-US" sz="1400" dirty="0" smtClean="0">
                <a:sym typeface="Wingdings"/>
              </a:rPr>
              <a:t> data</a:t>
            </a:r>
            <a:endParaRPr lang="en-US" sz="1400" dirty="0"/>
          </a:p>
        </p:txBody>
      </p:sp>
      <p:sp>
        <p:nvSpPr>
          <p:cNvPr id="96" name="TextBox 95"/>
          <p:cNvSpPr txBox="1"/>
          <p:nvPr/>
        </p:nvSpPr>
        <p:spPr>
          <a:xfrm>
            <a:off x="2916401" y="4545692"/>
            <a:ext cx="2037221" cy="1292662"/>
          </a:xfrm>
          <a:prstGeom prst="rect">
            <a:avLst/>
          </a:prstGeom>
          <a:noFill/>
        </p:spPr>
        <p:txBody>
          <a:bodyPr wrap="square" rtlCol="0">
            <a:spAutoFit/>
          </a:bodyPr>
          <a:lstStyle/>
          <a:p>
            <a:pPr algn="r"/>
            <a:r>
              <a:rPr lang="en-US" sz="1400" b="1" dirty="0" smtClean="0">
                <a:solidFill>
                  <a:schemeClr val="accent2"/>
                </a:solidFill>
              </a:rPr>
              <a:t>K-Means</a:t>
            </a:r>
            <a:endParaRPr lang="en-US" sz="1400" dirty="0"/>
          </a:p>
          <a:p>
            <a:pPr algn="r"/>
            <a:endParaRPr lang="en-US" sz="800" dirty="0">
              <a:sym typeface="Wingdings"/>
            </a:endParaRPr>
          </a:p>
          <a:p>
            <a:pPr algn="r"/>
            <a:r>
              <a:rPr lang="en-US" sz="1400" dirty="0" smtClean="0">
                <a:sym typeface="Wingdings"/>
              </a:rPr>
              <a:t>Determine </a:t>
            </a:r>
          </a:p>
          <a:p>
            <a:pPr algn="r"/>
            <a:r>
              <a:rPr lang="en-US" sz="1400" dirty="0" smtClean="0">
                <a:sym typeface="Wingdings"/>
              </a:rPr>
              <a:t>which events </a:t>
            </a:r>
          </a:p>
          <a:p>
            <a:pPr algn="r"/>
            <a:r>
              <a:rPr lang="en-US" sz="1400" dirty="0" smtClean="0">
                <a:sym typeface="Wingdings"/>
              </a:rPr>
              <a:t>are grouped or </a:t>
            </a:r>
          </a:p>
          <a:p>
            <a:pPr algn="r"/>
            <a:r>
              <a:rPr lang="en-US" sz="1400" dirty="0" smtClean="0">
                <a:sym typeface="Wingdings"/>
              </a:rPr>
              <a:t>categorized together</a:t>
            </a:r>
            <a:endParaRPr lang="en-US" sz="1400" dirty="0"/>
          </a:p>
        </p:txBody>
      </p:sp>
      <p:sp>
        <p:nvSpPr>
          <p:cNvPr id="11" name="Rectangle 10"/>
          <p:cNvSpPr/>
          <p:nvPr/>
        </p:nvSpPr>
        <p:spPr>
          <a:xfrm>
            <a:off x="5350728" y="4662048"/>
            <a:ext cx="3312585" cy="1255039"/>
          </a:xfrm>
          <a:prstGeom prst="rect">
            <a:avLst/>
          </a:prstGeom>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ular Callout 40"/>
          <p:cNvSpPr/>
          <p:nvPr/>
        </p:nvSpPr>
        <p:spPr>
          <a:xfrm>
            <a:off x="5350728" y="3362572"/>
            <a:ext cx="3312585" cy="1299477"/>
          </a:xfrm>
          <a:prstGeom prst="wedgeRectCallout">
            <a:avLst>
              <a:gd name="adj1" fmla="val -20833"/>
              <a:gd name="adj2" fmla="val 70771"/>
            </a:avLst>
          </a:prstGeom>
          <a:solidFill>
            <a:schemeClr val="accent1">
              <a:lumMod val="60000"/>
              <a:lumOff val="40000"/>
            </a:schemeClr>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p:cNvSpPr/>
          <p:nvPr/>
        </p:nvSpPr>
        <p:spPr>
          <a:xfrm>
            <a:off x="5350728" y="2068584"/>
            <a:ext cx="3312585" cy="1291662"/>
          </a:xfrm>
          <a:prstGeom prst="wedgeRectCallout">
            <a:avLst>
              <a:gd name="adj1" fmla="val -20833"/>
              <a:gd name="adj2" fmla="val 70771"/>
            </a:avLst>
          </a:prstGeom>
          <a:ln>
            <a:solidFill>
              <a:schemeClr val="accent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49118" y="2128280"/>
            <a:ext cx="3186162" cy="1415772"/>
          </a:xfrm>
          <a:prstGeom prst="rect">
            <a:avLst/>
          </a:prstGeom>
          <a:noFill/>
        </p:spPr>
        <p:txBody>
          <a:bodyPr wrap="square" rtlCol="0">
            <a:spAutoFit/>
          </a:bodyPr>
          <a:lstStyle/>
          <a:p>
            <a:r>
              <a:rPr lang="en-US" b="1" dirty="0" smtClean="0">
                <a:solidFill>
                  <a:schemeClr val="bg1"/>
                </a:solidFill>
              </a:rPr>
              <a:t>Step 1:</a:t>
            </a:r>
          </a:p>
          <a:p>
            <a:endParaRPr lang="en-PH" sz="800" dirty="0" smtClean="0">
              <a:solidFill>
                <a:schemeClr val="bg1"/>
              </a:solidFill>
              <a:latin typeface="Arial Hebrew" charset="-79"/>
              <a:ea typeface="Arial Hebrew" charset="-79"/>
              <a:cs typeface="Arial Hebrew" charset="-79"/>
            </a:endParaRPr>
          </a:p>
          <a:p>
            <a:r>
              <a:rPr lang="en-PH" sz="1400" dirty="0" smtClean="0">
                <a:solidFill>
                  <a:schemeClr val="bg1"/>
                </a:solidFill>
                <a:latin typeface="Arial Hebrew" charset="-79"/>
                <a:ea typeface="Arial Hebrew" charset="-79"/>
                <a:cs typeface="Arial Hebrew" charset="-79"/>
              </a:rPr>
              <a:t>Take the characteristics of the events and merged them with their performance metrics as the final dataset</a:t>
            </a:r>
            <a:endParaRPr lang="en-US" sz="1400" dirty="0" smtClean="0">
              <a:solidFill>
                <a:schemeClr val="bg1"/>
              </a:solidFill>
              <a:latin typeface="Arial Hebrew" charset="-79"/>
              <a:ea typeface="Arial Hebrew" charset="-79"/>
              <a:cs typeface="Arial Hebrew" charset="-79"/>
            </a:endParaRPr>
          </a:p>
          <a:p>
            <a:endParaRPr lang="en-US" dirty="0">
              <a:solidFill>
                <a:schemeClr val="bg1"/>
              </a:solidFill>
            </a:endParaRPr>
          </a:p>
        </p:txBody>
      </p:sp>
      <p:sp>
        <p:nvSpPr>
          <p:cNvPr id="44" name="TextBox 43"/>
          <p:cNvSpPr txBox="1"/>
          <p:nvPr/>
        </p:nvSpPr>
        <p:spPr>
          <a:xfrm>
            <a:off x="5445357" y="3471386"/>
            <a:ext cx="3217956" cy="1138773"/>
          </a:xfrm>
          <a:prstGeom prst="rect">
            <a:avLst/>
          </a:prstGeom>
          <a:noFill/>
        </p:spPr>
        <p:txBody>
          <a:bodyPr wrap="square" rtlCol="0">
            <a:spAutoFit/>
          </a:bodyPr>
          <a:lstStyle/>
          <a:p>
            <a:r>
              <a:rPr lang="en-US" b="1" dirty="0" smtClean="0">
                <a:solidFill>
                  <a:schemeClr val="bg1"/>
                </a:solidFill>
              </a:rPr>
              <a:t>Step 2:</a:t>
            </a:r>
          </a:p>
          <a:p>
            <a:endParaRPr lang="en-PH" sz="800" dirty="0" smtClean="0">
              <a:solidFill>
                <a:schemeClr val="bg1"/>
              </a:solidFill>
              <a:latin typeface="Arial Hebrew" charset="-79"/>
              <a:ea typeface="Arial Hebrew" charset="-79"/>
              <a:cs typeface="Arial Hebrew" charset="-79"/>
            </a:endParaRPr>
          </a:p>
          <a:p>
            <a:r>
              <a:rPr lang="en-PH" sz="1400" dirty="0" smtClean="0">
                <a:solidFill>
                  <a:schemeClr val="bg1"/>
                </a:solidFill>
                <a:latin typeface="Arial Hebrew" charset="-79"/>
                <a:ea typeface="Arial Hebrew" charset="-79"/>
                <a:cs typeface="Arial Hebrew" charset="-79"/>
              </a:rPr>
              <a:t>Use K-Means and K-Prototypes to cluster these events based on their characteristics</a:t>
            </a:r>
            <a:endParaRPr lang="en-US" sz="1400" dirty="0">
              <a:solidFill>
                <a:schemeClr val="bg1"/>
              </a:solidFill>
              <a:latin typeface="Arial Hebrew" charset="-79"/>
              <a:ea typeface="Arial Hebrew" charset="-79"/>
              <a:cs typeface="Arial Hebrew" charset="-79"/>
            </a:endParaRPr>
          </a:p>
        </p:txBody>
      </p:sp>
      <p:sp>
        <p:nvSpPr>
          <p:cNvPr id="45" name="TextBox 44"/>
          <p:cNvSpPr txBox="1"/>
          <p:nvPr/>
        </p:nvSpPr>
        <p:spPr>
          <a:xfrm>
            <a:off x="5445357" y="4737272"/>
            <a:ext cx="3233924" cy="1138773"/>
          </a:xfrm>
          <a:prstGeom prst="rect">
            <a:avLst/>
          </a:prstGeom>
          <a:noFill/>
        </p:spPr>
        <p:txBody>
          <a:bodyPr wrap="square" rtlCol="0">
            <a:spAutoFit/>
          </a:bodyPr>
          <a:lstStyle/>
          <a:p>
            <a:r>
              <a:rPr lang="en-US" b="1" dirty="0" smtClean="0">
                <a:solidFill>
                  <a:schemeClr val="bg1"/>
                </a:solidFill>
              </a:rPr>
              <a:t>Step 3:</a:t>
            </a:r>
          </a:p>
          <a:p>
            <a:endParaRPr lang="en-PH" sz="800" dirty="0" smtClean="0">
              <a:solidFill>
                <a:schemeClr val="bg1"/>
              </a:solidFill>
              <a:latin typeface="Arial Hebrew" charset="-79"/>
              <a:ea typeface="Arial Hebrew" charset="-79"/>
              <a:cs typeface="Arial Hebrew" charset="-79"/>
            </a:endParaRPr>
          </a:p>
          <a:p>
            <a:r>
              <a:rPr lang="en-PH" sz="1400" dirty="0" smtClean="0">
                <a:solidFill>
                  <a:schemeClr val="bg1"/>
                </a:solidFill>
                <a:latin typeface="Arial Hebrew" charset="-79"/>
                <a:ea typeface="Arial Hebrew" charset="-79"/>
                <a:cs typeface="Arial Hebrew" charset="-79"/>
              </a:rPr>
              <a:t>Analyze each cluster based on both characteristics and performance metrics to gain insight</a:t>
            </a:r>
            <a:endParaRPr lang="en-US" sz="1400" dirty="0">
              <a:solidFill>
                <a:schemeClr val="bg1"/>
              </a:solidFill>
              <a:latin typeface="Arial Hebrew" charset="-79"/>
              <a:ea typeface="Arial Hebrew" charset="-79"/>
              <a:cs typeface="Arial Hebrew" charset="-79"/>
            </a:endParaRPr>
          </a:p>
        </p:txBody>
      </p:sp>
      <p:pic>
        <p:nvPicPr>
          <p:cNvPr id="46" name="Picture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47" name="TextBox 46"/>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13" name="Slide Number Placeholder 12"/>
          <p:cNvSpPr>
            <a:spLocks noGrp="1"/>
          </p:cNvSpPr>
          <p:nvPr>
            <p:ph type="sldNum" sz="quarter" idx="12"/>
          </p:nvPr>
        </p:nvSpPr>
        <p:spPr/>
        <p:txBody>
          <a:bodyPr/>
          <a:lstStyle/>
          <a:p>
            <a:fld id="{F640ECDE-8F69-2E4D-96F4-C87712C24EE2}" type="slidenum">
              <a:rPr lang="en-US" smtClean="0"/>
              <a:t>8</a:t>
            </a:fld>
            <a:endParaRPr lang="en-US"/>
          </a:p>
        </p:txBody>
      </p:sp>
    </p:spTree>
    <p:extLst>
      <p:ext uri="{BB962C8B-B14F-4D97-AF65-F5344CB8AC3E}">
        <p14:creationId xmlns:p14="http://schemas.microsoft.com/office/powerpoint/2010/main" val="27351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038" y="878104"/>
            <a:ext cx="8501062"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83326" y="279324"/>
            <a:ext cx="431074" cy="3738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t>2</a:t>
            </a:r>
            <a:endParaRPr lang="en-US" sz="1500" dirty="0"/>
          </a:p>
        </p:txBody>
      </p:sp>
      <p:sp>
        <p:nvSpPr>
          <p:cNvPr id="7" name="TextBox 6"/>
          <p:cNvSpPr txBox="1"/>
          <p:nvPr/>
        </p:nvSpPr>
        <p:spPr>
          <a:xfrm>
            <a:off x="1014549" y="304650"/>
            <a:ext cx="4127863" cy="323165"/>
          </a:xfrm>
          <a:prstGeom prst="rect">
            <a:avLst/>
          </a:prstGeom>
          <a:noFill/>
        </p:spPr>
        <p:txBody>
          <a:bodyPr wrap="square" rtlCol="0">
            <a:spAutoFit/>
          </a:bodyPr>
          <a:lstStyle/>
          <a:p>
            <a:r>
              <a:rPr lang="en-US" sz="1500" dirty="0" smtClean="0"/>
              <a:t>Methodology</a:t>
            </a:r>
            <a:endParaRPr lang="en-US" sz="1500" dirty="0"/>
          </a:p>
        </p:txBody>
      </p:sp>
      <p:sp>
        <p:nvSpPr>
          <p:cNvPr id="8" name="TextBox 7"/>
          <p:cNvSpPr txBox="1"/>
          <p:nvPr/>
        </p:nvSpPr>
        <p:spPr>
          <a:xfrm>
            <a:off x="453349" y="1006494"/>
            <a:ext cx="8190589" cy="646331"/>
          </a:xfrm>
          <a:prstGeom prst="rect">
            <a:avLst/>
          </a:prstGeom>
          <a:noFill/>
        </p:spPr>
        <p:txBody>
          <a:bodyPr wrap="square" rtlCol="0">
            <a:spAutoFit/>
          </a:bodyPr>
          <a:lstStyle/>
          <a:p>
            <a:r>
              <a:rPr lang="en-US" dirty="0" smtClean="0"/>
              <a:t>From the analysis of number of subscribers and number of views, we find that events have both high subscribers and views shares a set of characteristics. </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353" y="224945"/>
            <a:ext cx="2053747" cy="428198"/>
          </a:xfrm>
          <a:prstGeom prst="rect">
            <a:avLst/>
          </a:prstGeom>
        </p:spPr>
      </p:pic>
      <p:cxnSp>
        <p:nvCxnSpPr>
          <p:cNvPr id="14" name="Straight Connector 13"/>
          <p:cNvCxnSpPr/>
          <p:nvPr/>
        </p:nvCxnSpPr>
        <p:spPr>
          <a:xfrm flipV="1">
            <a:off x="300038" y="769891"/>
            <a:ext cx="8501062" cy="1634"/>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924592" y="2159476"/>
            <a:ext cx="5414410" cy="3616325"/>
            <a:chOff x="483326" y="2171700"/>
            <a:chExt cx="5503137" cy="3629025"/>
          </a:xfrm>
        </p:grpSpPr>
        <p:cxnSp>
          <p:nvCxnSpPr>
            <p:cNvPr id="10" name="Straight Connector 9"/>
            <p:cNvCxnSpPr/>
            <p:nvPr/>
          </p:nvCxnSpPr>
          <p:spPr>
            <a:xfrm>
              <a:off x="483326" y="2171700"/>
              <a:ext cx="0" cy="362902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483327" y="5800725"/>
              <a:ext cx="5503136"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522961" y="2235073"/>
            <a:ext cx="446276" cy="2602957"/>
          </a:xfrm>
          <a:prstGeom prst="rect">
            <a:avLst/>
          </a:prstGeom>
          <a:noFill/>
        </p:spPr>
        <p:txBody>
          <a:bodyPr vert="vert270" wrap="square" rtlCol="0">
            <a:spAutoFit/>
          </a:bodyPr>
          <a:lstStyle/>
          <a:p>
            <a:r>
              <a:rPr lang="en-US" sz="1700" b="1" dirty="0" smtClean="0">
                <a:solidFill>
                  <a:schemeClr val="accent1">
                    <a:lumMod val="50000"/>
                  </a:schemeClr>
                </a:solidFill>
              </a:rPr>
              <a:t>Number </a:t>
            </a:r>
            <a:r>
              <a:rPr lang="en-US" sz="1700" b="1" smtClean="0">
                <a:solidFill>
                  <a:schemeClr val="accent1">
                    <a:lumMod val="50000"/>
                  </a:schemeClr>
                </a:solidFill>
              </a:rPr>
              <a:t>of Views</a:t>
            </a:r>
            <a:endParaRPr lang="en-US" sz="1700" b="1" dirty="0">
              <a:solidFill>
                <a:schemeClr val="accent1">
                  <a:lumMod val="50000"/>
                </a:schemeClr>
              </a:solidFill>
            </a:endParaRPr>
          </a:p>
        </p:txBody>
      </p:sp>
      <p:sp>
        <p:nvSpPr>
          <p:cNvPr id="17" name="TextBox 16"/>
          <p:cNvSpPr txBox="1"/>
          <p:nvPr/>
        </p:nvSpPr>
        <p:spPr>
          <a:xfrm>
            <a:off x="2600812" y="5759688"/>
            <a:ext cx="2656862" cy="353943"/>
          </a:xfrm>
          <a:prstGeom prst="rect">
            <a:avLst/>
          </a:prstGeom>
          <a:noFill/>
        </p:spPr>
        <p:txBody>
          <a:bodyPr wrap="square" rtlCol="0">
            <a:spAutoFit/>
          </a:bodyPr>
          <a:lstStyle/>
          <a:p>
            <a:r>
              <a:rPr lang="en-US" sz="1700" b="1" dirty="0" smtClean="0">
                <a:solidFill>
                  <a:schemeClr val="accent1">
                    <a:lumMod val="50000"/>
                  </a:schemeClr>
                </a:solidFill>
              </a:rPr>
              <a:t>Number of Subscribers</a:t>
            </a:r>
            <a:endParaRPr lang="en-US" sz="1700" b="1" dirty="0">
              <a:solidFill>
                <a:schemeClr val="accent1">
                  <a:lumMod val="50000"/>
                </a:schemeClr>
              </a:solidFill>
            </a:endParaRPr>
          </a:p>
        </p:txBody>
      </p:sp>
      <p:sp>
        <p:nvSpPr>
          <p:cNvPr id="12" name="Freeform 11"/>
          <p:cNvSpPr/>
          <p:nvPr/>
        </p:nvSpPr>
        <p:spPr>
          <a:xfrm>
            <a:off x="3403555" y="3718267"/>
            <a:ext cx="1590581" cy="1583855"/>
          </a:xfrm>
          <a:custGeom>
            <a:avLst/>
            <a:gdLst>
              <a:gd name="connsiteX0" fmla="*/ 0 w 2698817"/>
              <a:gd name="connsiteY0" fmla="*/ 1349380 h 2698759"/>
              <a:gd name="connsiteX1" fmla="*/ 1349409 w 2698817"/>
              <a:gd name="connsiteY1" fmla="*/ 0 h 2698759"/>
              <a:gd name="connsiteX2" fmla="*/ 2698818 w 2698817"/>
              <a:gd name="connsiteY2" fmla="*/ 1349380 h 2698759"/>
              <a:gd name="connsiteX3" fmla="*/ 1349409 w 2698817"/>
              <a:gd name="connsiteY3" fmla="*/ 2698760 h 2698759"/>
              <a:gd name="connsiteX4" fmla="*/ 0 w 2698817"/>
              <a:gd name="connsiteY4" fmla="*/ 1349380 h 2698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8817" h="2698759">
                <a:moveTo>
                  <a:pt x="0" y="1349380"/>
                </a:moveTo>
                <a:cubicBezTo>
                  <a:pt x="0" y="604138"/>
                  <a:pt x="604151" y="0"/>
                  <a:pt x="1349409" y="0"/>
                </a:cubicBezTo>
                <a:cubicBezTo>
                  <a:pt x="2094667" y="0"/>
                  <a:pt x="2698818" y="604138"/>
                  <a:pt x="2698818" y="1349380"/>
                </a:cubicBezTo>
                <a:cubicBezTo>
                  <a:pt x="2698818" y="2094622"/>
                  <a:pt x="2094667" y="2698760"/>
                  <a:pt x="1349409" y="2698760"/>
                </a:cubicBezTo>
                <a:cubicBezTo>
                  <a:pt x="604151" y="2698760"/>
                  <a:pt x="0" y="2094622"/>
                  <a:pt x="0" y="1349380"/>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70493" tIns="570484" rIns="570493" bIns="570484" numCol="1" spcCol="1270" anchor="ctr" anchorCtr="0">
            <a:noAutofit/>
          </a:bodyPr>
          <a:lstStyle/>
          <a:p>
            <a:pPr lvl="0" algn="ctr" defTabSz="2044700">
              <a:lnSpc>
                <a:spcPct val="90000"/>
              </a:lnSpc>
              <a:spcBef>
                <a:spcPct val="0"/>
              </a:spcBef>
              <a:spcAft>
                <a:spcPct val="35000"/>
              </a:spcAft>
            </a:pPr>
            <a:endParaRPr lang="en-US" sz="4600" kern="1200"/>
          </a:p>
        </p:txBody>
      </p:sp>
      <p:sp>
        <p:nvSpPr>
          <p:cNvPr id="50" name="Oval 49"/>
          <p:cNvSpPr/>
          <p:nvPr/>
        </p:nvSpPr>
        <p:spPr>
          <a:xfrm>
            <a:off x="3835206" y="2480406"/>
            <a:ext cx="300147" cy="300142"/>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51" name="Oval 50"/>
          <p:cNvSpPr/>
          <p:nvPr/>
        </p:nvSpPr>
        <p:spPr>
          <a:xfrm>
            <a:off x="3124489" y="5101607"/>
            <a:ext cx="217330" cy="217540"/>
          </a:xfrm>
          <a:prstGeom prst="ellipse">
            <a:avLst/>
          </a:prstGeom>
        </p:spPr>
        <p:style>
          <a:lnRef idx="2">
            <a:schemeClr val="lt1">
              <a:hueOff val="0"/>
              <a:satOff val="0"/>
              <a:lumOff val="0"/>
              <a:alphaOff val="0"/>
            </a:schemeClr>
          </a:lnRef>
          <a:fillRef idx="1">
            <a:schemeClr val="accent3">
              <a:hueOff val="-134797"/>
              <a:satOff val="3449"/>
              <a:lumOff val="131"/>
              <a:alphaOff val="0"/>
            </a:schemeClr>
          </a:fillRef>
          <a:effectRef idx="0">
            <a:schemeClr val="accent3">
              <a:hueOff val="-134797"/>
              <a:satOff val="3449"/>
              <a:lumOff val="131"/>
              <a:alphaOff val="0"/>
            </a:schemeClr>
          </a:effectRef>
          <a:fontRef idx="minor">
            <a:schemeClr val="lt1"/>
          </a:fontRef>
        </p:style>
      </p:sp>
      <p:sp>
        <p:nvSpPr>
          <p:cNvPr id="52" name="Oval 51"/>
          <p:cNvSpPr/>
          <p:nvPr/>
        </p:nvSpPr>
        <p:spPr>
          <a:xfrm>
            <a:off x="5167801" y="3698631"/>
            <a:ext cx="217330" cy="217540"/>
          </a:xfrm>
          <a:prstGeom prst="ellipse">
            <a:avLst/>
          </a:prstGeom>
        </p:spPr>
        <p:style>
          <a:lnRef idx="2">
            <a:schemeClr val="lt1">
              <a:hueOff val="0"/>
              <a:satOff val="0"/>
              <a:lumOff val="0"/>
              <a:alphaOff val="0"/>
            </a:schemeClr>
          </a:lnRef>
          <a:fillRef idx="1">
            <a:schemeClr val="accent3">
              <a:hueOff val="-269594"/>
              <a:satOff val="6898"/>
              <a:lumOff val="261"/>
              <a:alphaOff val="0"/>
            </a:schemeClr>
          </a:fillRef>
          <a:effectRef idx="0">
            <a:schemeClr val="accent3">
              <a:hueOff val="-269594"/>
              <a:satOff val="6898"/>
              <a:lumOff val="261"/>
              <a:alphaOff val="0"/>
            </a:schemeClr>
          </a:effectRef>
          <a:fontRef idx="minor">
            <a:schemeClr val="lt1"/>
          </a:fontRef>
        </p:style>
      </p:sp>
      <p:sp>
        <p:nvSpPr>
          <p:cNvPr id="53" name="Oval 52"/>
          <p:cNvSpPr/>
          <p:nvPr/>
        </p:nvSpPr>
        <p:spPr>
          <a:xfrm>
            <a:off x="4127825" y="5333020"/>
            <a:ext cx="300147" cy="300142"/>
          </a:xfrm>
          <a:prstGeom prst="ellipse">
            <a:avLst/>
          </a:prstGeom>
        </p:spPr>
        <p:style>
          <a:lnRef idx="2">
            <a:schemeClr val="lt1">
              <a:hueOff val="0"/>
              <a:satOff val="0"/>
              <a:lumOff val="0"/>
              <a:alphaOff val="0"/>
            </a:schemeClr>
          </a:lnRef>
          <a:fillRef idx="1">
            <a:schemeClr val="accent3">
              <a:hueOff val="-404391"/>
              <a:satOff val="10347"/>
              <a:lumOff val="392"/>
              <a:alphaOff val="0"/>
            </a:schemeClr>
          </a:fillRef>
          <a:effectRef idx="0">
            <a:schemeClr val="accent3">
              <a:hueOff val="-404391"/>
              <a:satOff val="10347"/>
              <a:lumOff val="392"/>
              <a:alphaOff val="0"/>
            </a:schemeClr>
          </a:effectRef>
          <a:fontRef idx="minor">
            <a:schemeClr val="lt1"/>
          </a:fontRef>
        </p:style>
      </p:sp>
      <p:sp>
        <p:nvSpPr>
          <p:cNvPr id="54" name="Oval 53"/>
          <p:cNvSpPr/>
          <p:nvPr/>
        </p:nvSpPr>
        <p:spPr>
          <a:xfrm>
            <a:off x="3186225" y="2906974"/>
            <a:ext cx="217330" cy="217540"/>
          </a:xfrm>
          <a:prstGeom prst="ellipse">
            <a:avLst/>
          </a:prstGeom>
        </p:spPr>
        <p:style>
          <a:lnRef idx="2">
            <a:schemeClr val="lt1">
              <a:hueOff val="0"/>
              <a:satOff val="0"/>
              <a:lumOff val="0"/>
              <a:alphaOff val="0"/>
            </a:schemeClr>
          </a:lnRef>
          <a:fillRef idx="1">
            <a:schemeClr val="accent3">
              <a:hueOff val="-539188"/>
              <a:satOff val="13796"/>
              <a:lumOff val="523"/>
              <a:alphaOff val="0"/>
            </a:schemeClr>
          </a:fillRef>
          <a:effectRef idx="0">
            <a:schemeClr val="accent3">
              <a:hueOff val="-539188"/>
              <a:satOff val="13796"/>
              <a:lumOff val="523"/>
              <a:alphaOff val="0"/>
            </a:schemeClr>
          </a:effectRef>
          <a:fontRef idx="minor">
            <a:schemeClr val="lt1"/>
          </a:fontRef>
        </p:style>
      </p:sp>
      <p:sp>
        <p:nvSpPr>
          <p:cNvPr id="55" name="Oval 54"/>
          <p:cNvSpPr/>
          <p:nvPr/>
        </p:nvSpPr>
        <p:spPr>
          <a:xfrm>
            <a:off x="2501106" y="4151367"/>
            <a:ext cx="217330" cy="217540"/>
          </a:xfrm>
          <a:prstGeom prst="ellipse">
            <a:avLst/>
          </a:prstGeom>
        </p:spPr>
        <p:style>
          <a:lnRef idx="2">
            <a:schemeClr val="lt1">
              <a:hueOff val="0"/>
              <a:satOff val="0"/>
              <a:lumOff val="0"/>
              <a:alphaOff val="0"/>
            </a:schemeClr>
          </a:lnRef>
          <a:fillRef idx="1">
            <a:schemeClr val="accent3">
              <a:hueOff val="-673985"/>
              <a:satOff val="17245"/>
              <a:lumOff val="653"/>
              <a:alphaOff val="0"/>
            </a:schemeClr>
          </a:fillRef>
          <a:effectRef idx="0">
            <a:schemeClr val="accent3">
              <a:hueOff val="-673985"/>
              <a:satOff val="17245"/>
              <a:lumOff val="653"/>
              <a:alphaOff val="0"/>
            </a:schemeClr>
          </a:effectRef>
          <a:fontRef idx="minor">
            <a:schemeClr val="lt1"/>
          </a:fontRef>
        </p:style>
      </p:sp>
      <p:sp>
        <p:nvSpPr>
          <p:cNvPr id="56" name="Freeform 55"/>
          <p:cNvSpPr/>
          <p:nvPr/>
        </p:nvSpPr>
        <p:spPr>
          <a:xfrm>
            <a:off x="1452096" y="3090464"/>
            <a:ext cx="1097194" cy="1096843"/>
          </a:xfrm>
          <a:custGeom>
            <a:avLst/>
            <a:gdLst>
              <a:gd name="connsiteX0" fmla="*/ 0 w 1097194"/>
              <a:gd name="connsiteY0" fmla="*/ 548422 h 1096843"/>
              <a:gd name="connsiteX1" fmla="*/ 548597 w 1097194"/>
              <a:gd name="connsiteY1" fmla="*/ 0 h 1096843"/>
              <a:gd name="connsiteX2" fmla="*/ 1097194 w 1097194"/>
              <a:gd name="connsiteY2" fmla="*/ 548422 h 1096843"/>
              <a:gd name="connsiteX3" fmla="*/ 548597 w 1097194"/>
              <a:gd name="connsiteY3" fmla="*/ 1096844 h 1096843"/>
              <a:gd name="connsiteX4" fmla="*/ 0 w 1097194"/>
              <a:gd name="connsiteY4" fmla="*/ 548422 h 10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194" h="1096843">
                <a:moveTo>
                  <a:pt x="0" y="548422"/>
                </a:moveTo>
                <a:cubicBezTo>
                  <a:pt x="0" y="245537"/>
                  <a:pt x="245615" y="0"/>
                  <a:pt x="548597" y="0"/>
                </a:cubicBezTo>
                <a:cubicBezTo>
                  <a:pt x="851579" y="0"/>
                  <a:pt x="1097194" y="245537"/>
                  <a:pt x="1097194" y="548422"/>
                </a:cubicBezTo>
                <a:cubicBezTo>
                  <a:pt x="1097194" y="851307"/>
                  <a:pt x="851579" y="1096844"/>
                  <a:pt x="548597" y="1096844"/>
                </a:cubicBezTo>
                <a:cubicBezTo>
                  <a:pt x="245615" y="1096844"/>
                  <a:pt x="0" y="851307"/>
                  <a:pt x="0" y="548422"/>
                </a:cubicBezTo>
                <a:close/>
              </a:path>
            </a:pathLst>
          </a:custGeom>
        </p:spPr>
        <p:style>
          <a:lnRef idx="2">
            <a:schemeClr val="lt1">
              <a:hueOff val="0"/>
              <a:satOff val="0"/>
              <a:lumOff val="0"/>
              <a:alphaOff val="0"/>
            </a:schemeClr>
          </a:lnRef>
          <a:fillRef idx="1">
            <a:schemeClr val="accent3">
              <a:hueOff val="-808782"/>
              <a:satOff val="20694"/>
              <a:lumOff val="784"/>
              <a:alphaOff val="0"/>
            </a:schemeClr>
          </a:fillRef>
          <a:effectRef idx="0">
            <a:schemeClr val="accent3">
              <a:hueOff val="-808782"/>
              <a:satOff val="20694"/>
              <a:lumOff val="784"/>
              <a:alphaOff val="0"/>
            </a:schemeClr>
          </a:effectRef>
          <a:fontRef idx="minor">
            <a:schemeClr val="lt1"/>
          </a:fontRef>
        </p:style>
        <p:txBody>
          <a:bodyPr spcFirstLastPara="0" vert="horz" wrap="square" lIns="229260" tIns="229209" rIns="229260" bIns="229209" numCol="1" spcCol="1270" anchor="ctr" anchorCtr="0">
            <a:noAutofit/>
          </a:bodyPr>
          <a:lstStyle/>
          <a:p>
            <a:pPr lvl="0" algn="ctr" defTabSz="800100">
              <a:lnSpc>
                <a:spcPct val="90000"/>
              </a:lnSpc>
              <a:spcBef>
                <a:spcPct val="0"/>
              </a:spcBef>
              <a:spcAft>
                <a:spcPct val="35000"/>
              </a:spcAft>
            </a:pPr>
            <a:endParaRPr lang="en-US" sz="1800" kern="1200"/>
          </a:p>
        </p:txBody>
      </p:sp>
      <p:sp>
        <p:nvSpPr>
          <p:cNvPr id="57" name="Oval 56"/>
          <p:cNvSpPr/>
          <p:nvPr/>
        </p:nvSpPr>
        <p:spPr>
          <a:xfrm>
            <a:off x="3531545" y="2916432"/>
            <a:ext cx="300147" cy="300142"/>
          </a:xfrm>
          <a:prstGeom prst="ellipse">
            <a:avLst/>
          </a:prstGeom>
        </p:spPr>
        <p:style>
          <a:lnRef idx="2">
            <a:schemeClr val="lt1">
              <a:hueOff val="0"/>
              <a:satOff val="0"/>
              <a:lumOff val="0"/>
              <a:alphaOff val="0"/>
            </a:schemeClr>
          </a:lnRef>
          <a:fillRef idx="1">
            <a:schemeClr val="accent3">
              <a:hueOff val="-943580"/>
              <a:satOff val="24142"/>
              <a:lumOff val="915"/>
              <a:alphaOff val="0"/>
            </a:schemeClr>
          </a:fillRef>
          <a:effectRef idx="0">
            <a:schemeClr val="accent3">
              <a:hueOff val="-943580"/>
              <a:satOff val="24142"/>
              <a:lumOff val="915"/>
              <a:alphaOff val="0"/>
            </a:schemeClr>
          </a:effectRef>
          <a:fontRef idx="minor">
            <a:schemeClr val="lt1"/>
          </a:fontRef>
        </p:style>
      </p:sp>
      <p:sp>
        <p:nvSpPr>
          <p:cNvPr id="58" name="Oval 57"/>
          <p:cNvSpPr/>
          <p:nvPr/>
        </p:nvSpPr>
        <p:spPr>
          <a:xfrm>
            <a:off x="1554989" y="4508889"/>
            <a:ext cx="542574" cy="542589"/>
          </a:xfrm>
          <a:prstGeom prst="ellipse">
            <a:avLst/>
          </a:prstGeom>
        </p:spPr>
        <p:style>
          <a:lnRef idx="2">
            <a:schemeClr val="lt1">
              <a:hueOff val="0"/>
              <a:satOff val="0"/>
              <a:lumOff val="0"/>
              <a:alphaOff val="0"/>
            </a:schemeClr>
          </a:lnRef>
          <a:fillRef idx="1">
            <a:schemeClr val="accent3">
              <a:hueOff val="-1078377"/>
              <a:satOff val="27591"/>
              <a:lumOff val="1045"/>
              <a:alphaOff val="0"/>
            </a:schemeClr>
          </a:fillRef>
          <a:effectRef idx="0">
            <a:schemeClr val="accent3">
              <a:hueOff val="-1078377"/>
              <a:satOff val="27591"/>
              <a:lumOff val="1045"/>
              <a:alphaOff val="0"/>
            </a:schemeClr>
          </a:effectRef>
          <a:fontRef idx="minor">
            <a:schemeClr val="lt1"/>
          </a:fontRef>
        </p:style>
      </p:sp>
      <p:sp>
        <p:nvSpPr>
          <p:cNvPr id="59" name="Freeform 58"/>
          <p:cNvSpPr/>
          <p:nvPr/>
        </p:nvSpPr>
        <p:spPr>
          <a:xfrm>
            <a:off x="5241808" y="2593731"/>
            <a:ext cx="1097194" cy="1096843"/>
          </a:xfrm>
          <a:custGeom>
            <a:avLst/>
            <a:gdLst>
              <a:gd name="connsiteX0" fmla="*/ 0 w 1097194"/>
              <a:gd name="connsiteY0" fmla="*/ 548422 h 1096843"/>
              <a:gd name="connsiteX1" fmla="*/ 548597 w 1097194"/>
              <a:gd name="connsiteY1" fmla="*/ 0 h 1096843"/>
              <a:gd name="connsiteX2" fmla="*/ 1097194 w 1097194"/>
              <a:gd name="connsiteY2" fmla="*/ 548422 h 1096843"/>
              <a:gd name="connsiteX3" fmla="*/ 548597 w 1097194"/>
              <a:gd name="connsiteY3" fmla="*/ 1096844 h 1096843"/>
              <a:gd name="connsiteX4" fmla="*/ 0 w 1097194"/>
              <a:gd name="connsiteY4" fmla="*/ 548422 h 109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194" h="1096843">
                <a:moveTo>
                  <a:pt x="0" y="548422"/>
                </a:moveTo>
                <a:cubicBezTo>
                  <a:pt x="0" y="245537"/>
                  <a:pt x="245615" y="0"/>
                  <a:pt x="548597" y="0"/>
                </a:cubicBezTo>
                <a:cubicBezTo>
                  <a:pt x="851579" y="0"/>
                  <a:pt x="1097194" y="245537"/>
                  <a:pt x="1097194" y="548422"/>
                </a:cubicBezTo>
                <a:cubicBezTo>
                  <a:pt x="1097194" y="851307"/>
                  <a:pt x="851579" y="1096844"/>
                  <a:pt x="548597" y="1096844"/>
                </a:cubicBezTo>
                <a:cubicBezTo>
                  <a:pt x="245615" y="1096844"/>
                  <a:pt x="0" y="851307"/>
                  <a:pt x="0" y="548422"/>
                </a:cubicBezTo>
                <a:close/>
              </a:path>
            </a:pathLst>
          </a:custGeom>
          <a:solidFill>
            <a:schemeClr val="accent2"/>
          </a:solidFill>
          <a:ln>
            <a:noFill/>
          </a:ln>
        </p:spPr>
        <p:style>
          <a:lnRef idx="2">
            <a:schemeClr val="lt1">
              <a:hueOff val="0"/>
              <a:satOff val="0"/>
              <a:lumOff val="0"/>
              <a:alphaOff val="0"/>
            </a:schemeClr>
          </a:lnRef>
          <a:fillRef idx="1">
            <a:schemeClr val="accent3">
              <a:hueOff val="-1213174"/>
              <a:satOff val="31040"/>
              <a:lumOff val="1176"/>
              <a:alphaOff val="0"/>
            </a:schemeClr>
          </a:fillRef>
          <a:effectRef idx="0">
            <a:schemeClr val="accent3">
              <a:hueOff val="-1213174"/>
              <a:satOff val="31040"/>
              <a:lumOff val="1176"/>
              <a:alphaOff val="0"/>
            </a:schemeClr>
          </a:effectRef>
          <a:fontRef idx="minor">
            <a:schemeClr val="lt1"/>
          </a:fontRef>
        </p:style>
        <p:txBody>
          <a:bodyPr spcFirstLastPara="0" vert="horz" wrap="square" lIns="229260" tIns="229209" rIns="229260" bIns="229209" numCol="1" spcCol="1270" anchor="ctr" anchorCtr="0">
            <a:noAutofit/>
          </a:bodyPr>
          <a:lstStyle/>
          <a:p>
            <a:pPr lvl="0" algn="ctr" defTabSz="800100">
              <a:lnSpc>
                <a:spcPct val="90000"/>
              </a:lnSpc>
              <a:spcBef>
                <a:spcPct val="0"/>
              </a:spcBef>
              <a:spcAft>
                <a:spcPct val="35000"/>
              </a:spcAft>
            </a:pPr>
            <a:endParaRPr lang="en-US" sz="1800" kern="1200"/>
          </a:p>
        </p:txBody>
      </p:sp>
      <p:sp>
        <p:nvSpPr>
          <p:cNvPr id="60" name="Oval 59"/>
          <p:cNvSpPr/>
          <p:nvPr/>
        </p:nvSpPr>
        <p:spPr>
          <a:xfrm>
            <a:off x="4781323" y="3331650"/>
            <a:ext cx="300147" cy="300142"/>
          </a:xfrm>
          <a:prstGeom prst="ellipse">
            <a:avLst/>
          </a:prstGeom>
        </p:spPr>
        <p:style>
          <a:lnRef idx="2">
            <a:schemeClr val="lt1">
              <a:hueOff val="0"/>
              <a:satOff val="0"/>
              <a:lumOff val="0"/>
              <a:alphaOff val="0"/>
            </a:schemeClr>
          </a:lnRef>
          <a:fillRef idx="1">
            <a:schemeClr val="accent3">
              <a:hueOff val="-1347971"/>
              <a:satOff val="34489"/>
              <a:lumOff val="1307"/>
              <a:alphaOff val="0"/>
            </a:schemeClr>
          </a:fillRef>
          <a:effectRef idx="0">
            <a:schemeClr val="accent3">
              <a:hueOff val="-1347971"/>
              <a:satOff val="34489"/>
              <a:lumOff val="1307"/>
              <a:alphaOff val="0"/>
            </a:schemeClr>
          </a:effectRef>
          <a:fontRef idx="minor">
            <a:schemeClr val="lt1"/>
          </a:fontRef>
        </p:style>
      </p:sp>
      <p:sp>
        <p:nvSpPr>
          <p:cNvPr id="61" name="Oval 60"/>
          <p:cNvSpPr/>
          <p:nvPr/>
        </p:nvSpPr>
        <p:spPr>
          <a:xfrm>
            <a:off x="1348701" y="5154574"/>
            <a:ext cx="217330" cy="217540"/>
          </a:xfrm>
          <a:prstGeom prst="ellipse">
            <a:avLst/>
          </a:prstGeom>
        </p:spPr>
        <p:style>
          <a:lnRef idx="2">
            <a:schemeClr val="lt1">
              <a:hueOff val="0"/>
              <a:satOff val="0"/>
              <a:lumOff val="0"/>
              <a:alphaOff val="0"/>
            </a:schemeClr>
          </a:lnRef>
          <a:fillRef idx="1">
            <a:schemeClr val="accent3">
              <a:hueOff val="-1482768"/>
              <a:satOff val="37938"/>
              <a:lumOff val="1437"/>
              <a:alphaOff val="0"/>
            </a:schemeClr>
          </a:fillRef>
          <a:effectRef idx="0">
            <a:schemeClr val="accent3">
              <a:hueOff val="-1482768"/>
              <a:satOff val="37938"/>
              <a:lumOff val="1437"/>
              <a:alphaOff val="0"/>
            </a:schemeClr>
          </a:effectRef>
          <a:fontRef idx="minor">
            <a:schemeClr val="lt1"/>
          </a:fontRef>
        </p:style>
      </p:sp>
      <p:sp>
        <p:nvSpPr>
          <p:cNvPr id="62" name="Oval 61"/>
          <p:cNvSpPr/>
          <p:nvPr/>
        </p:nvSpPr>
        <p:spPr>
          <a:xfrm>
            <a:off x="3515986" y="4844973"/>
            <a:ext cx="217330" cy="217540"/>
          </a:xfrm>
          <a:prstGeom prst="ellipse">
            <a:avLst/>
          </a:prstGeom>
        </p:spPr>
        <p:style>
          <a:lnRef idx="2">
            <a:schemeClr val="lt1">
              <a:hueOff val="0"/>
              <a:satOff val="0"/>
              <a:lumOff val="0"/>
              <a:alphaOff val="0"/>
            </a:schemeClr>
          </a:lnRef>
          <a:fillRef idx="1">
            <a:schemeClr val="accent3">
              <a:hueOff val="-1617565"/>
              <a:satOff val="41387"/>
              <a:lumOff val="1568"/>
              <a:alphaOff val="0"/>
            </a:schemeClr>
          </a:fillRef>
          <a:effectRef idx="0">
            <a:schemeClr val="accent3">
              <a:hueOff val="-1617565"/>
              <a:satOff val="41387"/>
              <a:lumOff val="1568"/>
              <a:alphaOff val="0"/>
            </a:schemeClr>
          </a:effectRef>
          <a:fontRef idx="minor">
            <a:schemeClr val="lt1"/>
          </a:fontRef>
        </p:style>
      </p:sp>
      <p:cxnSp>
        <p:nvCxnSpPr>
          <p:cNvPr id="64" name="Straight Connector 63"/>
          <p:cNvCxnSpPr/>
          <p:nvPr/>
        </p:nvCxnSpPr>
        <p:spPr>
          <a:xfrm>
            <a:off x="959236" y="3124514"/>
            <a:ext cx="4888638" cy="0"/>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820781" y="3124514"/>
            <a:ext cx="1" cy="2651287"/>
          </a:xfrm>
          <a:prstGeom prst="line">
            <a:avLst/>
          </a:prstGeom>
          <a:ln>
            <a:solidFill>
              <a:schemeClr val="accent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761829" y="3066503"/>
            <a:ext cx="92112" cy="121495"/>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4644821" y="2677860"/>
            <a:ext cx="1300260" cy="369332"/>
          </a:xfrm>
          <a:prstGeom prst="rect">
            <a:avLst/>
          </a:prstGeom>
          <a:noFill/>
        </p:spPr>
        <p:txBody>
          <a:bodyPr wrap="square" rtlCol="0">
            <a:spAutoFit/>
          </a:bodyPr>
          <a:lstStyle/>
          <a:p>
            <a:r>
              <a:rPr lang="en-US" b="1" dirty="0" smtClean="0"/>
              <a:t>(95, 2.8K)</a:t>
            </a:r>
            <a:endParaRPr lang="en-US" b="1" dirty="0"/>
          </a:p>
        </p:txBody>
      </p:sp>
      <p:sp>
        <p:nvSpPr>
          <p:cNvPr id="71" name="Rectangle 70"/>
          <p:cNvSpPr/>
          <p:nvPr/>
        </p:nvSpPr>
        <p:spPr>
          <a:xfrm>
            <a:off x="6864629" y="1991506"/>
            <a:ext cx="1779309" cy="529070"/>
          </a:xfrm>
          <a:prstGeom prst="rect">
            <a:avLst/>
          </a:prstGeom>
          <a:solidFill>
            <a:schemeClr val="accent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Characteristics</a:t>
            </a:r>
            <a:endParaRPr lang="en-US" b="1" dirty="0"/>
          </a:p>
        </p:txBody>
      </p:sp>
      <p:cxnSp>
        <p:nvCxnSpPr>
          <p:cNvPr id="74" name="Straight Connector 73"/>
          <p:cNvCxnSpPr/>
          <p:nvPr/>
        </p:nvCxnSpPr>
        <p:spPr>
          <a:xfrm>
            <a:off x="6565214" y="2890913"/>
            <a:ext cx="3089" cy="2524065"/>
          </a:xfrm>
          <a:prstGeom prst="line">
            <a:avLst/>
          </a:prstGeom>
          <a:ln w="381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187925" y="3331650"/>
            <a:ext cx="38170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6561609" y="2906982"/>
            <a:ext cx="4572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6561609" y="4167510"/>
            <a:ext cx="4572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6550974" y="5414978"/>
            <a:ext cx="4572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77720" y="2681894"/>
            <a:ext cx="519794" cy="519794"/>
          </a:xfrm>
          <a:prstGeom prst="rect">
            <a:avLst/>
          </a:prstGeom>
        </p:spPr>
      </p:pic>
      <p:sp>
        <p:nvSpPr>
          <p:cNvPr id="98" name="TextBox 97"/>
          <p:cNvSpPr txBox="1"/>
          <p:nvPr/>
        </p:nvSpPr>
        <p:spPr>
          <a:xfrm>
            <a:off x="7406844" y="2761676"/>
            <a:ext cx="1125692" cy="400110"/>
          </a:xfrm>
          <a:prstGeom prst="rect">
            <a:avLst/>
          </a:prstGeom>
          <a:noFill/>
        </p:spPr>
        <p:txBody>
          <a:bodyPr wrap="square" rtlCol="0">
            <a:spAutoFit/>
          </a:bodyPr>
          <a:lstStyle/>
          <a:p>
            <a:pPr algn="ctr"/>
            <a:r>
              <a:rPr lang="en-US" sz="2000" b="1" dirty="0" smtClean="0"/>
              <a:t>Time</a:t>
            </a:r>
            <a:endParaRPr lang="en-US" sz="2000" b="1" dirty="0"/>
          </a:p>
        </p:txBody>
      </p:sp>
      <p:pic>
        <p:nvPicPr>
          <p:cNvPr id="99" name="Picture 98"/>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24762" y="3807448"/>
            <a:ext cx="435208" cy="535709"/>
          </a:xfrm>
          <a:prstGeom prst="rect">
            <a:avLst/>
          </a:prstGeom>
        </p:spPr>
      </p:pic>
      <p:sp>
        <p:nvSpPr>
          <p:cNvPr id="100" name="TextBox 99"/>
          <p:cNvSpPr txBox="1"/>
          <p:nvPr/>
        </p:nvSpPr>
        <p:spPr>
          <a:xfrm>
            <a:off x="7388326" y="3896793"/>
            <a:ext cx="1533839" cy="400110"/>
          </a:xfrm>
          <a:prstGeom prst="rect">
            <a:avLst/>
          </a:prstGeom>
          <a:noFill/>
        </p:spPr>
        <p:txBody>
          <a:bodyPr wrap="square" rtlCol="0">
            <a:spAutoFit/>
          </a:bodyPr>
          <a:lstStyle/>
          <a:p>
            <a:pPr algn="ctr"/>
            <a:r>
              <a:rPr lang="en-US" sz="2000" b="1" dirty="0" smtClean="0"/>
              <a:t>Location</a:t>
            </a:r>
            <a:endParaRPr lang="en-US" sz="2000" b="1" dirty="0"/>
          </a:p>
        </p:txBody>
      </p:sp>
      <p:pic>
        <p:nvPicPr>
          <p:cNvPr id="101" name="Picture 100"/>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85106" y="5159525"/>
            <a:ext cx="469463" cy="469463"/>
          </a:xfrm>
          <a:prstGeom prst="rect">
            <a:avLst/>
          </a:prstGeom>
        </p:spPr>
      </p:pic>
      <p:sp>
        <p:nvSpPr>
          <p:cNvPr id="102" name="TextBox 101"/>
          <p:cNvSpPr txBox="1"/>
          <p:nvPr/>
        </p:nvSpPr>
        <p:spPr>
          <a:xfrm>
            <a:off x="7366957" y="5186374"/>
            <a:ext cx="1533839" cy="400110"/>
          </a:xfrm>
          <a:prstGeom prst="rect">
            <a:avLst/>
          </a:prstGeom>
          <a:noFill/>
        </p:spPr>
        <p:txBody>
          <a:bodyPr wrap="square" rtlCol="0">
            <a:spAutoFit/>
          </a:bodyPr>
          <a:lstStyle/>
          <a:p>
            <a:pPr algn="ctr"/>
            <a:r>
              <a:rPr lang="en-US" sz="2000" b="1" dirty="0" smtClean="0"/>
              <a:t>Category</a:t>
            </a:r>
            <a:endParaRPr lang="en-US" sz="2000" b="1" dirty="0"/>
          </a:p>
        </p:txBody>
      </p:sp>
      <p:sp>
        <p:nvSpPr>
          <p:cNvPr id="104" name="TextBox 103"/>
          <p:cNvSpPr txBox="1"/>
          <p:nvPr/>
        </p:nvSpPr>
        <p:spPr>
          <a:xfrm>
            <a:off x="7033039" y="3179999"/>
            <a:ext cx="1850040" cy="492443"/>
          </a:xfrm>
          <a:prstGeom prst="rect">
            <a:avLst/>
          </a:prstGeom>
          <a:noFill/>
        </p:spPr>
        <p:txBody>
          <a:bodyPr wrap="square" rtlCol="0">
            <a:spAutoFit/>
          </a:bodyPr>
          <a:lstStyle/>
          <a:p>
            <a:pPr marL="285750" indent="-285750">
              <a:buFont typeface="Arial" charset="0"/>
              <a:buChar char="•"/>
            </a:pPr>
            <a:r>
              <a:rPr lang="en-US" sz="1300" dirty="0" smtClean="0"/>
              <a:t>Thursday</a:t>
            </a:r>
          </a:p>
          <a:p>
            <a:pPr marL="285750" indent="-285750">
              <a:buFont typeface="Arial" charset="0"/>
              <a:buChar char="•"/>
            </a:pPr>
            <a:r>
              <a:rPr lang="en-US" sz="1300" dirty="0" smtClean="0"/>
              <a:t>End of May</a:t>
            </a:r>
          </a:p>
        </p:txBody>
      </p:sp>
      <p:sp>
        <p:nvSpPr>
          <p:cNvPr id="105" name="TextBox 104"/>
          <p:cNvSpPr txBox="1"/>
          <p:nvPr/>
        </p:nvSpPr>
        <p:spPr>
          <a:xfrm>
            <a:off x="7018809" y="4418062"/>
            <a:ext cx="1797613" cy="692497"/>
          </a:xfrm>
          <a:prstGeom prst="rect">
            <a:avLst/>
          </a:prstGeom>
          <a:noFill/>
        </p:spPr>
        <p:txBody>
          <a:bodyPr wrap="square" rtlCol="0">
            <a:spAutoFit/>
          </a:bodyPr>
          <a:lstStyle/>
          <a:p>
            <a:pPr marL="285750" indent="-285750">
              <a:buFont typeface="Arial" charset="0"/>
              <a:buChar char="•"/>
            </a:pPr>
            <a:r>
              <a:rPr lang="en-US" sz="1300" dirty="0" smtClean="0"/>
              <a:t>NYC, US</a:t>
            </a:r>
          </a:p>
          <a:p>
            <a:pPr marL="285750" indent="-285750">
              <a:buFont typeface="Arial" charset="0"/>
              <a:buChar char="•"/>
            </a:pPr>
            <a:r>
              <a:rPr lang="en-US" sz="1300" dirty="0" smtClean="0"/>
              <a:t>Eastern Standard Time Zone</a:t>
            </a:r>
          </a:p>
        </p:txBody>
      </p:sp>
      <p:sp>
        <p:nvSpPr>
          <p:cNvPr id="108" name="TextBox 107"/>
          <p:cNvSpPr txBox="1"/>
          <p:nvPr/>
        </p:nvSpPr>
        <p:spPr>
          <a:xfrm>
            <a:off x="7033039" y="5601322"/>
            <a:ext cx="1797613" cy="292388"/>
          </a:xfrm>
          <a:prstGeom prst="rect">
            <a:avLst/>
          </a:prstGeom>
          <a:noFill/>
        </p:spPr>
        <p:txBody>
          <a:bodyPr wrap="square" rtlCol="0">
            <a:spAutoFit/>
          </a:bodyPr>
          <a:lstStyle/>
          <a:p>
            <a:pPr marL="285750" indent="-285750">
              <a:buFont typeface="Arial" charset="0"/>
              <a:buChar char="•"/>
            </a:pPr>
            <a:r>
              <a:rPr lang="en-US" sz="1300" dirty="0" smtClean="0"/>
              <a:t>N/A</a:t>
            </a:r>
          </a:p>
        </p:txBody>
      </p:sp>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6327913"/>
            <a:ext cx="9144000" cy="530087"/>
          </a:xfrm>
          <a:prstGeom prst="rect">
            <a:avLst/>
          </a:prstGeom>
        </p:spPr>
      </p:pic>
      <p:sp>
        <p:nvSpPr>
          <p:cNvPr id="63" name="TextBox 62"/>
          <p:cNvSpPr txBox="1"/>
          <p:nvPr/>
        </p:nvSpPr>
        <p:spPr>
          <a:xfrm>
            <a:off x="300038" y="6460623"/>
            <a:ext cx="3278540" cy="307777"/>
          </a:xfrm>
          <a:prstGeom prst="rect">
            <a:avLst/>
          </a:prstGeom>
          <a:noFill/>
        </p:spPr>
        <p:txBody>
          <a:bodyPr wrap="square" rtlCol="0">
            <a:spAutoFit/>
          </a:bodyPr>
          <a:lstStyle/>
          <a:p>
            <a:r>
              <a:rPr lang="en-US" sz="1400" dirty="0" smtClean="0">
                <a:solidFill>
                  <a:schemeClr val="bg1"/>
                </a:solidFill>
              </a:rPr>
              <a:t>Capstone Project: Eventable</a:t>
            </a:r>
            <a:endParaRPr lang="en-US" sz="1400" dirty="0">
              <a:solidFill>
                <a:schemeClr val="bg1"/>
              </a:solidFill>
            </a:endParaRPr>
          </a:p>
        </p:txBody>
      </p:sp>
      <p:sp>
        <p:nvSpPr>
          <p:cNvPr id="4" name="Slide Number Placeholder 3"/>
          <p:cNvSpPr>
            <a:spLocks noGrp="1"/>
          </p:cNvSpPr>
          <p:nvPr>
            <p:ph type="sldNum" sz="quarter" idx="12"/>
          </p:nvPr>
        </p:nvSpPr>
        <p:spPr/>
        <p:txBody>
          <a:bodyPr/>
          <a:lstStyle/>
          <a:p>
            <a:fld id="{F640ECDE-8F69-2E4D-96F4-C87712C24EE2}" type="slidenum">
              <a:rPr lang="en-US" smtClean="0"/>
              <a:t>9</a:t>
            </a:fld>
            <a:endParaRPr lang="en-US"/>
          </a:p>
        </p:txBody>
      </p:sp>
    </p:spTree>
    <p:extLst>
      <p:ext uri="{BB962C8B-B14F-4D97-AF65-F5344CB8AC3E}">
        <p14:creationId xmlns:p14="http://schemas.microsoft.com/office/powerpoint/2010/main" val="12597960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676</TotalTime>
  <Words>1719</Words>
  <Application>Microsoft Macintosh PowerPoint</Application>
  <PresentationFormat>全屏显示(4:3)</PresentationFormat>
  <Paragraphs>326</Paragraphs>
  <Slides>28</Slides>
  <Notes>27</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28</vt:i4>
      </vt:variant>
    </vt:vector>
  </HeadingPairs>
  <TitlesOfParts>
    <vt:vector size="46" baseType="lpstr">
      <vt:lpstr>Apple Chancery</vt:lpstr>
      <vt:lpstr>Arial Hebrew</vt:lpstr>
      <vt:lpstr>Calibri</vt:lpstr>
      <vt:lpstr>Calibri Light</vt:lpstr>
      <vt:lpstr>DengXian</vt:lpstr>
      <vt:lpstr>Helvetica</vt:lpstr>
      <vt:lpstr>Helvetica Light</vt:lpstr>
      <vt:lpstr>Impact</vt:lpstr>
      <vt:lpstr>Mangal</vt:lpstr>
      <vt:lpstr>Open Sans</vt:lpstr>
      <vt:lpstr>Roboto Light</vt:lpstr>
      <vt:lpstr>Wingdings</vt:lpstr>
      <vt:lpstr>等线</vt:lpstr>
      <vt:lpstr>华文黑体</vt:lpstr>
      <vt:lpstr>宋体</vt:lpstr>
      <vt:lpstr>微软雅黑</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王业</dc:creator>
  <cp:lastModifiedBy>贺之宇</cp:lastModifiedBy>
  <cp:revision>29</cp:revision>
  <dcterms:created xsi:type="dcterms:W3CDTF">2017-07-31T18:08:16Z</dcterms:created>
  <dcterms:modified xsi:type="dcterms:W3CDTF">2017-08-04T01:37:11Z</dcterms:modified>
</cp:coreProperties>
</file>